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7772400" cy="10058400"/>
  <p:notesSz cx="6858000" cy="9144000"/>
  <p:embeddedFontLst>
    <p:embeddedFont>
      <p:font typeface="Playfair Display Bold" charset="1" panose="00000000000000000000"/>
      <p:regular r:id="rId18"/>
    </p:embeddedFont>
    <p:embeddedFont>
      <p:font typeface="Poppins Semi-Bold" charset="1" panose="00000700000000000000"/>
      <p:regular r:id="rId19"/>
    </p:embeddedFont>
    <p:embeddedFont>
      <p:font typeface="Poppins Bold" charset="1" panose="00000800000000000000"/>
      <p:regular r:id="rId20"/>
    </p:embeddedFont>
    <p:embeddedFont>
      <p:font typeface="Poppins Medium" charset="1" panose="00000600000000000000"/>
      <p:regular r:id="rId21"/>
    </p:embeddedFont>
    <p:embeddedFont>
      <p:font typeface="Canva Sans" charset="1" panose="020B0503030501040103"/>
      <p:regular r:id="rId22"/>
    </p:embeddedFont>
    <p:embeddedFont>
      <p:font typeface="Poppins Bold Italics" charset="1" panose="00000800000000000000"/>
      <p:regular r:id="rId23"/>
    </p:embeddedFont>
    <p:embeddedFont>
      <p:font typeface="Poppins" charset="1" panose="00000500000000000000"/>
      <p:regular r:id="rId24"/>
    </p:embeddedFont>
    <p:embeddedFont>
      <p:font typeface="Playfair Display" charset="1" panose="00000000000000000000"/>
      <p:regular r:id="rId25"/>
    </p:embeddedFont>
    <p:embeddedFont>
      <p:font typeface="Playfair Display Ultra-Bold" charset="1" panose="00000000000000000000"/>
      <p:regular r:id="rId26"/>
    </p:embeddedFont>
    <p:embeddedFont>
      <p:font typeface="Cinzel" charset="1" panose="00000500000000000000"/>
      <p:regular r:id="rId27"/>
    </p:embeddedFont>
    <p:embeddedFont>
      <p:font typeface="Beth Ellen" charset="1" panose="00000000000000000000"/>
      <p:regular r:id="rId28"/>
    </p:embeddedFont>
    <p:embeddedFont>
      <p:font typeface="Montserrat Semi-Bold" charset="1" panose="00000700000000000000"/>
      <p:regular r:id="rId29"/>
    </p:embeddedFont>
    <p:embeddedFont>
      <p:font typeface="Source Serif Pro" charset="1" panose="02040603050405020204"/>
      <p:regular r:id="rId30"/>
    </p:embeddedFont>
    <p:embeddedFont>
      <p:font typeface="Radley" charset="1" panose="00000500000000000000"/>
      <p:regular r:id="rId31"/>
    </p:embeddedFont>
    <p:embeddedFont>
      <p:font typeface="Alex Brush" charset="1" panose="00000000000000000000"/>
      <p:regular r:id="rId32"/>
    </p:embeddedFont>
    <p:embeddedFont>
      <p:font typeface="Cinzel Bold" charset="1" panose="00000800000000000000"/>
      <p:regular r:id="rId33"/>
    </p:embeddedFont>
    <p:embeddedFont>
      <p:font typeface="Playlist Script" charset="1" panose="00000000000000000000"/>
      <p:regular r:id="rId34"/>
    </p:embeddedFont>
    <p:embeddedFont>
      <p:font typeface="Bebas Neue Bold" charset="1" panose="020B0606020202050201"/>
      <p:regular r:id="rId35"/>
    </p:embeddedFont>
    <p:embeddedFont>
      <p:font typeface="Canva Sans Bold" charset="1" panose="020B0803030501040103"/>
      <p:regular r:id="rId36"/>
    </p:embeddedFont>
    <p:embeddedFont>
      <p:font typeface="Century Gothic Paneuropean Light" charset="1" panose="020B0302020202020204"/>
      <p:regular r:id="rId37"/>
    </p:embeddedFont>
    <p:embeddedFont>
      <p:font typeface="Lovelo" charset="1" panose="02000000000000000000"/>
      <p:regular r:id="rId38"/>
    </p:embeddedFont>
    <p:embeddedFont>
      <p:font typeface="Halimum" charset="1" panose="000000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50.jpeg" Type="http://schemas.openxmlformats.org/officeDocument/2006/relationships/image"/><Relationship Id="rId7" Target="../media/image5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12" Target="../media/image16.png" Type="http://schemas.openxmlformats.org/officeDocument/2006/relationships/image"/><Relationship Id="rId13" Target="../media/image17.png" Type="http://schemas.openxmlformats.org/officeDocument/2006/relationships/image"/><Relationship Id="rId14" Target="../media/image18.png" Type="http://schemas.openxmlformats.org/officeDocument/2006/relationships/image"/><Relationship Id="rId15" Target="../media/image19.png" Type="http://schemas.openxmlformats.org/officeDocument/2006/relationships/image"/><Relationship Id="rId16" Target="../media/image20.png" Type="http://schemas.openxmlformats.org/officeDocument/2006/relationships/image"/><Relationship Id="rId17" Target="../media/image21.png" Type="http://schemas.openxmlformats.org/officeDocument/2006/relationships/image"/><Relationship Id="rId18" Target="../media/image22.png" Type="http://schemas.openxmlformats.org/officeDocument/2006/relationships/image"/><Relationship Id="rId19" Target="../media/image23.png" Type="http://schemas.openxmlformats.org/officeDocument/2006/relationships/image"/><Relationship Id="rId2" Target="../media/image6.jpeg" Type="http://schemas.openxmlformats.org/officeDocument/2006/relationships/image"/><Relationship Id="rId20" Target="../media/image24.png" Type="http://schemas.openxmlformats.org/officeDocument/2006/relationships/image"/><Relationship Id="rId21" Target="../media/image25.png" Type="http://schemas.openxmlformats.org/officeDocument/2006/relationships/image"/><Relationship Id="rId22" Target="../media/image26.png" Type="http://schemas.openxmlformats.org/officeDocument/2006/relationships/image"/><Relationship Id="rId23" Target="../media/image27.svg" Type="http://schemas.openxmlformats.org/officeDocument/2006/relationships/image"/><Relationship Id="rId24" Target="../media/image28.png" Type="http://schemas.openxmlformats.org/officeDocument/2006/relationships/image"/><Relationship Id="rId25" Target="../media/image29.svg" Type="http://schemas.openxmlformats.org/officeDocument/2006/relationships/image"/><Relationship Id="rId26" Target="../media/image30.jpe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jpeg" Type="http://schemas.openxmlformats.org/officeDocument/2006/relationships/image"/><Relationship Id="rId4" Target="../media/image3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 Id="rId5" Target="../media/image3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1470" t="-7954" r="-1470" b="-7954"/>
            </a:stretch>
          </a:blipFill>
        </p:spPr>
      </p:sp>
      <p:grpSp>
        <p:nvGrpSpPr>
          <p:cNvPr name="Group 3" id="3"/>
          <p:cNvGrpSpPr/>
          <p:nvPr/>
        </p:nvGrpSpPr>
        <p:grpSpPr>
          <a:xfrm rot="0">
            <a:off x="866023" y="6050533"/>
            <a:ext cx="1407861" cy="140786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2424"/>
            </a:solidFill>
          </p:spPr>
        </p:sp>
        <p:sp>
          <p:nvSpPr>
            <p:cNvPr name="TextBox 5" id="5"/>
            <p:cNvSpPr txBox="true"/>
            <p:nvPr/>
          </p:nvSpPr>
          <p:spPr>
            <a:xfrm>
              <a:off x="76200" y="19050"/>
              <a:ext cx="660400" cy="717550"/>
            </a:xfrm>
            <a:prstGeom prst="rect">
              <a:avLst/>
            </a:prstGeom>
          </p:spPr>
          <p:txBody>
            <a:bodyPr anchor="ctr" rtlCol="false" tIns="47790" lIns="47790" bIns="47790" rIns="47790"/>
            <a:lstStyle/>
            <a:p>
              <a:pPr algn="ctr">
                <a:lnSpc>
                  <a:spcPts val="2370"/>
                </a:lnSpc>
              </a:pPr>
            </a:p>
          </p:txBody>
        </p:sp>
      </p:grpSp>
      <p:sp>
        <p:nvSpPr>
          <p:cNvPr name="TextBox 6" id="6"/>
          <p:cNvSpPr txBox="true"/>
          <p:nvPr/>
        </p:nvSpPr>
        <p:spPr>
          <a:xfrm rot="0">
            <a:off x="596443" y="7042"/>
            <a:ext cx="6579515" cy="961141"/>
          </a:xfrm>
          <a:prstGeom prst="rect">
            <a:avLst/>
          </a:prstGeom>
        </p:spPr>
        <p:txBody>
          <a:bodyPr anchor="t" rtlCol="false" tIns="0" lIns="0" bIns="0" rIns="0">
            <a:spAutoFit/>
          </a:bodyPr>
          <a:lstStyle/>
          <a:p>
            <a:pPr algn="ctr">
              <a:lnSpc>
                <a:spcPts val="7923"/>
              </a:lnSpc>
            </a:pPr>
            <a:r>
              <a:rPr lang="en-US" b="true" sz="5659">
                <a:solidFill>
                  <a:srgbClr val="000000"/>
                </a:solidFill>
                <a:latin typeface="Playfair Display Bold"/>
                <a:ea typeface="Playfair Display Bold"/>
                <a:cs typeface="Playfair Display Bold"/>
                <a:sym typeface="Playfair Display Bold"/>
              </a:rPr>
              <a:t>TWIN HILLS NEWS</a:t>
            </a:r>
          </a:p>
        </p:txBody>
      </p:sp>
      <p:sp>
        <p:nvSpPr>
          <p:cNvPr name="TextBox 7" id="7"/>
          <p:cNvSpPr txBox="true"/>
          <p:nvPr/>
        </p:nvSpPr>
        <p:spPr>
          <a:xfrm rot="0">
            <a:off x="1945290" y="957942"/>
            <a:ext cx="3881821" cy="309837"/>
          </a:xfrm>
          <a:prstGeom prst="rect">
            <a:avLst/>
          </a:prstGeom>
        </p:spPr>
        <p:txBody>
          <a:bodyPr anchor="t" rtlCol="false" tIns="0" lIns="0" bIns="0" rIns="0">
            <a:spAutoFit/>
          </a:bodyPr>
          <a:lstStyle/>
          <a:p>
            <a:pPr algn="l" marL="0" indent="0" lvl="0">
              <a:lnSpc>
                <a:spcPts val="2370"/>
              </a:lnSpc>
              <a:spcBef>
                <a:spcPct val="0"/>
              </a:spcBef>
            </a:pPr>
            <a:r>
              <a:rPr lang="en-US" b="true" sz="1693">
                <a:solidFill>
                  <a:srgbClr val="000000"/>
                </a:solidFill>
                <a:latin typeface="Poppins Semi-Bold"/>
                <a:ea typeface="Poppins Semi-Bold"/>
                <a:cs typeface="Poppins Semi-Bold"/>
                <a:sym typeface="Poppins Semi-Bold"/>
              </a:rPr>
              <a:t>MONTHLY COURSE NEWS &amp; EVENTS</a:t>
            </a:r>
          </a:p>
        </p:txBody>
      </p:sp>
      <p:sp>
        <p:nvSpPr>
          <p:cNvPr name="TextBox 8" id="8"/>
          <p:cNvSpPr txBox="true"/>
          <p:nvPr/>
        </p:nvSpPr>
        <p:spPr>
          <a:xfrm rot="0">
            <a:off x="946687" y="6398024"/>
            <a:ext cx="1246532" cy="840674"/>
          </a:xfrm>
          <a:prstGeom prst="rect">
            <a:avLst/>
          </a:prstGeom>
        </p:spPr>
        <p:txBody>
          <a:bodyPr anchor="t" rtlCol="false" tIns="0" lIns="0" bIns="0" rIns="0">
            <a:spAutoFit/>
          </a:bodyPr>
          <a:lstStyle/>
          <a:p>
            <a:pPr algn="ctr" marL="0" indent="0" lvl="0">
              <a:lnSpc>
                <a:spcPts val="1696"/>
              </a:lnSpc>
            </a:pPr>
            <a:r>
              <a:rPr lang="en-US" b="true" sz="1305">
                <a:solidFill>
                  <a:srgbClr val="B6A148"/>
                </a:solidFill>
                <a:latin typeface="Poppins Bold"/>
                <a:ea typeface="Poppins Bold"/>
                <a:cs typeface="Poppins Bold"/>
                <a:sym typeface="Poppins Bold"/>
              </a:rPr>
              <a:t>2026 TOURNAMENT SCHEDULE</a:t>
            </a:r>
            <a:r>
              <a:rPr lang="en-US" b="true" sz="1305">
                <a:solidFill>
                  <a:srgbClr val="B6A148"/>
                </a:solidFill>
                <a:latin typeface="Poppins Bold"/>
                <a:ea typeface="Poppins Bold"/>
                <a:cs typeface="Poppins Bold"/>
                <a:sym typeface="Poppins Bold"/>
              </a:rPr>
              <a:t> INSIDE</a:t>
            </a:r>
          </a:p>
        </p:txBody>
      </p:sp>
      <p:sp>
        <p:nvSpPr>
          <p:cNvPr name="TextBox 9" id="9"/>
          <p:cNvSpPr txBox="true"/>
          <p:nvPr/>
        </p:nvSpPr>
        <p:spPr>
          <a:xfrm rot="0">
            <a:off x="4975619" y="6424196"/>
            <a:ext cx="2200339" cy="403690"/>
          </a:xfrm>
          <a:prstGeom prst="rect">
            <a:avLst/>
          </a:prstGeom>
        </p:spPr>
        <p:txBody>
          <a:bodyPr anchor="t" rtlCol="false" tIns="0" lIns="0" bIns="0" rIns="0">
            <a:spAutoFit/>
          </a:bodyPr>
          <a:lstStyle/>
          <a:p>
            <a:pPr algn="r">
              <a:lnSpc>
                <a:spcPts val="1580"/>
              </a:lnSpc>
            </a:pPr>
            <a:r>
              <a:rPr lang="en-US" sz="1128" b="true">
                <a:solidFill>
                  <a:srgbClr val="000000"/>
                </a:solidFill>
                <a:latin typeface="Poppins Medium"/>
                <a:ea typeface="Poppins Medium"/>
                <a:cs typeface="Poppins Medium"/>
                <a:sym typeface="Poppins Medium"/>
              </a:rPr>
              <a:t>Your source for all things Twin Hills Golf &amp; Country Club.</a:t>
            </a:r>
          </a:p>
        </p:txBody>
      </p:sp>
      <p:sp>
        <p:nvSpPr>
          <p:cNvPr name="TextBox 10" id="10"/>
          <p:cNvSpPr txBox="true"/>
          <p:nvPr/>
        </p:nvSpPr>
        <p:spPr>
          <a:xfrm rot="0">
            <a:off x="2485058" y="9195435"/>
            <a:ext cx="2802285" cy="648204"/>
          </a:xfrm>
          <a:prstGeom prst="rect">
            <a:avLst/>
          </a:prstGeom>
        </p:spPr>
        <p:txBody>
          <a:bodyPr anchor="t" rtlCol="false" tIns="0" lIns="0" bIns="0" rIns="0">
            <a:spAutoFit/>
          </a:bodyPr>
          <a:lstStyle/>
          <a:p>
            <a:pPr algn="r" marL="0" indent="0" lvl="0">
              <a:lnSpc>
                <a:spcPts val="4823"/>
              </a:lnSpc>
            </a:pPr>
            <a:r>
              <a:rPr lang="en-US" b="true" sz="3710">
                <a:solidFill>
                  <a:srgbClr val="FFFFFF"/>
                </a:solidFill>
                <a:latin typeface="Poppins Bold"/>
                <a:ea typeface="Poppins Bold"/>
                <a:cs typeface="Poppins Bold"/>
                <a:sym typeface="Poppins Bold"/>
              </a:rPr>
              <a:t>March 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42285" t="-1136" r="-42285" b="-1136"/>
            </a:stretch>
          </a:blipFill>
        </p:spPr>
      </p:sp>
      <p:sp>
        <p:nvSpPr>
          <p:cNvPr name="TextBox 3" id="3"/>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10</a:t>
            </a:r>
          </a:p>
        </p:txBody>
      </p:sp>
      <p:sp>
        <p:nvSpPr>
          <p:cNvPr name="TextBox 4" id="4"/>
          <p:cNvSpPr txBox="true"/>
          <p:nvPr/>
        </p:nvSpPr>
        <p:spPr>
          <a:xfrm rot="0">
            <a:off x="5039437" y="126664"/>
            <a:ext cx="2406008" cy="1553860"/>
          </a:xfrm>
          <a:prstGeom prst="rect">
            <a:avLst/>
          </a:prstGeom>
        </p:spPr>
        <p:txBody>
          <a:bodyPr anchor="t" rtlCol="false" tIns="0" lIns="0" bIns="0" rIns="0">
            <a:spAutoFit/>
          </a:bodyPr>
          <a:lstStyle/>
          <a:p>
            <a:pPr algn="l">
              <a:lnSpc>
                <a:spcPts val="4126"/>
              </a:lnSpc>
            </a:pPr>
            <a:r>
              <a:rPr lang="en-US" sz="2947" b="true">
                <a:solidFill>
                  <a:srgbClr val="000000"/>
                </a:solidFill>
                <a:latin typeface="Playfair Display Bold"/>
                <a:ea typeface="Playfair Display Bold"/>
                <a:cs typeface="Playfair Display Bold"/>
                <a:sym typeface="Playfair Display Bold"/>
              </a:rPr>
              <a:t>2026 Tournament Schedule</a:t>
            </a:r>
          </a:p>
        </p:txBody>
      </p:sp>
      <p:grpSp>
        <p:nvGrpSpPr>
          <p:cNvPr name="Group 5" id="5"/>
          <p:cNvGrpSpPr/>
          <p:nvPr/>
        </p:nvGrpSpPr>
        <p:grpSpPr>
          <a:xfrm rot="0">
            <a:off x="203963" y="308610"/>
            <a:ext cx="3901193" cy="9441180"/>
            <a:chOff x="0" y="0"/>
            <a:chExt cx="5201590" cy="12588240"/>
          </a:xfrm>
        </p:grpSpPr>
        <p:sp>
          <p:nvSpPr>
            <p:cNvPr name="TextBox 6" id="6"/>
            <p:cNvSpPr txBox="true"/>
            <p:nvPr/>
          </p:nvSpPr>
          <p:spPr>
            <a:xfrm rot="0">
              <a:off x="0" y="-19050"/>
              <a:ext cx="5201590" cy="3537797"/>
            </a:xfrm>
            <a:prstGeom prst="rect">
              <a:avLst/>
            </a:prstGeom>
          </p:spPr>
          <p:txBody>
            <a:bodyPr anchor="t" rtlCol="false" tIns="0" lIns="0" bIns="0" rIns="0">
              <a:spAutoFit/>
            </a:bodyPr>
            <a:lstStyle/>
            <a:p>
              <a:pPr algn="ctr">
                <a:lnSpc>
                  <a:spcPts val="1540"/>
                </a:lnSpc>
                <a:spcBef>
                  <a:spcPct val="0"/>
                </a:spcBef>
              </a:pPr>
              <a:r>
                <a:rPr lang="en-US" b="true" sz="1100">
                  <a:solidFill>
                    <a:srgbClr val="000000"/>
                  </a:solidFill>
                  <a:latin typeface="Canva Sans Bold"/>
                  <a:ea typeface="Canva Sans Bold"/>
                  <a:cs typeface="Canva Sans Bold"/>
                  <a:sym typeface="Canva Sans Bold"/>
                </a:rPr>
                <a:t>February</a:t>
              </a:r>
            </a:p>
            <a:p>
              <a:pPr algn="ctr">
                <a:lnSpc>
                  <a:spcPts val="1540"/>
                </a:lnSpc>
                <a:spcBef>
                  <a:spcPct val="0"/>
                </a:spcBef>
              </a:pPr>
              <a:r>
                <a:rPr lang="en-US" sz="1100">
                  <a:solidFill>
                    <a:srgbClr val="000000"/>
                  </a:solidFill>
                  <a:latin typeface="Canva Sans"/>
                  <a:ea typeface="Canva Sans"/>
                  <a:cs typeface="Canva Sans"/>
                  <a:sym typeface="Canva Sans"/>
                </a:rPr>
                <a:t>28th Saturday- Joplin High Baseball SG 1p.m.</a:t>
              </a:r>
            </a:p>
            <a:p>
              <a:pPr algn="ctr">
                <a:lnSpc>
                  <a:spcPts val="1540"/>
                </a:lnSpc>
                <a:spcBef>
                  <a:spcPct val="0"/>
                </a:spcBef>
              </a:pPr>
              <a:r>
                <a:rPr lang="en-US" b="true" sz="1100">
                  <a:solidFill>
                    <a:srgbClr val="000000"/>
                  </a:solidFill>
                  <a:latin typeface="Canva Sans Bold"/>
                  <a:ea typeface="Canva Sans Bold"/>
                  <a:cs typeface="Canva Sans Bold"/>
                  <a:sym typeface="Canva Sans Bold"/>
                </a:rPr>
                <a:t>March</a:t>
              </a:r>
            </a:p>
            <a:p>
              <a:pPr algn="ctr">
                <a:lnSpc>
                  <a:spcPts val="1540"/>
                </a:lnSpc>
                <a:spcBef>
                  <a:spcPct val="0"/>
                </a:spcBef>
              </a:pPr>
              <a:r>
                <a:rPr lang="en-US" sz="1100">
                  <a:solidFill>
                    <a:srgbClr val="000000"/>
                  </a:solidFill>
                  <a:latin typeface="Canva Sans"/>
                  <a:ea typeface="Canva Sans"/>
                  <a:cs typeface="Canva Sans"/>
                  <a:sym typeface="Canva Sans"/>
                </a:rPr>
                <a:t>14thSaturday- The Players Grand Slam Event -a.m.</a:t>
              </a:r>
            </a:p>
            <a:p>
              <a:pPr algn="ctr">
                <a:lnSpc>
                  <a:spcPts val="1540"/>
                </a:lnSpc>
                <a:spcBef>
                  <a:spcPct val="0"/>
                </a:spcBef>
              </a:pPr>
              <a:r>
                <a:rPr lang="en-US" sz="1100">
                  <a:solidFill>
                    <a:srgbClr val="000000"/>
                  </a:solidFill>
                  <a:latin typeface="Canva Sans"/>
                  <a:ea typeface="Canva Sans"/>
                  <a:cs typeface="Canva Sans"/>
                  <a:sym typeface="Canva Sans"/>
                </a:rPr>
                <a:t>23rd-27thMonday- Friday-Drill &amp; Fill Green Aeration</a:t>
              </a:r>
            </a:p>
            <a:p>
              <a:pPr algn="ctr">
                <a:lnSpc>
                  <a:spcPts val="1540"/>
                </a:lnSpc>
                <a:spcBef>
                  <a:spcPct val="0"/>
                </a:spcBef>
              </a:pPr>
              <a:r>
                <a:rPr lang="en-US" b="true" sz="1100">
                  <a:solidFill>
                    <a:srgbClr val="000000"/>
                  </a:solidFill>
                  <a:latin typeface="Canva Sans Bold"/>
                  <a:ea typeface="Canva Sans Bold"/>
                  <a:cs typeface="Canva Sans Bold"/>
                  <a:sym typeface="Canva Sans Bold"/>
                </a:rPr>
                <a:t>April</a:t>
              </a:r>
            </a:p>
            <a:p>
              <a:pPr algn="ctr">
                <a:lnSpc>
                  <a:spcPts val="1540"/>
                </a:lnSpc>
                <a:spcBef>
                  <a:spcPct val="0"/>
                </a:spcBef>
              </a:pPr>
              <a:r>
                <a:rPr lang="en-US" sz="1100">
                  <a:solidFill>
                    <a:srgbClr val="000000"/>
                  </a:solidFill>
                  <a:latin typeface="Canva Sans"/>
                  <a:ea typeface="Canva Sans"/>
                  <a:cs typeface="Canva Sans"/>
                  <a:sym typeface="Canva Sans"/>
                </a:rPr>
                <a:t>4th Saturday -Twin Hills Opening Day – a.m.</a:t>
              </a:r>
            </a:p>
            <a:p>
              <a:pPr algn="ctr">
                <a:lnSpc>
                  <a:spcPts val="1540"/>
                </a:lnSpc>
                <a:spcBef>
                  <a:spcPct val="0"/>
                </a:spcBef>
              </a:pPr>
              <a:r>
                <a:rPr lang="en-US" sz="1100">
                  <a:solidFill>
                    <a:srgbClr val="000000"/>
                  </a:solidFill>
                  <a:latin typeface="Canva Sans"/>
                  <a:ea typeface="Canva Sans"/>
                  <a:cs typeface="Canva Sans"/>
                  <a:sym typeface="Canva Sans"/>
                </a:rPr>
                <a:t>6th Monday-Joplin High Invitational – 8:30 a.m. SG</a:t>
              </a:r>
            </a:p>
            <a:p>
              <a:pPr algn="ctr">
                <a:lnSpc>
                  <a:spcPts val="1540"/>
                </a:lnSpc>
                <a:spcBef>
                  <a:spcPct val="0"/>
                </a:spcBef>
              </a:pPr>
              <a:r>
                <a:rPr lang="en-US" sz="1100">
                  <a:solidFill>
                    <a:srgbClr val="000000"/>
                  </a:solidFill>
                  <a:latin typeface="Canva Sans"/>
                  <a:ea typeface="Canva Sans"/>
                  <a:cs typeface="Canva Sans"/>
                  <a:sym typeface="Canva Sans"/>
                </a:rPr>
                <a:t>7thTuesday-Fourball (Gross &amp; Net) &amp; Singles Sign Ups (Gross)</a:t>
              </a:r>
            </a:p>
            <a:p>
              <a:pPr algn="ctr">
                <a:lnSpc>
                  <a:spcPts val="1540"/>
                </a:lnSpc>
                <a:spcBef>
                  <a:spcPct val="0"/>
                </a:spcBef>
              </a:pPr>
              <a:r>
                <a:rPr lang="en-US" sz="1100">
                  <a:solidFill>
                    <a:srgbClr val="000000"/>
                  </a:solidFill>
                  <a:latin typeface="Canva Sans"/>
                  <a:ea typeface="Canva Sans"/>
                  <a:cs typeface="Canva Sans"/>
                  <a:sym typeface="Canva Sans"/>
                </a:rPr>
                <a:t>9thEvery Thursday- Men’s League Starts 5:30 p.m.</a:t>
              </a:r>
            </a:p>
            <a:p>
              <a:pPr algn="ctr">
                <a:lnSpc>
                  <a:spcPts val="1540"/>
                </a:lnSpc>
                <a:spcBef>
                  <a:spcPct val="0"/>
                </a:spcBef>
              </a:pPr>
              <a:r>
                <a:rPr lang="en-US" sz="1100">
                  <a:solidFill>
                    <a:srgbClr val="000000"/>
                  </a:solidFill>
                  <a:latin typeface="Canva Sans"/>
                  <a:ea typeface="Canva Sans"/>
                  <a:cs typeface="Canva Sans"/>
                  <a:sym typeface="Canva Sans"/>
                </a:rPr>
                <a:t>11thSaturday- Masters Grand Slam Event -a.m.</a:t>
              </a:r>
            </a:p>
            <a:p>
              <a:pPr algn="ctr">
                <a:lnSpc>
                  <a:spcPts val="1540"/>
                </a:lnSpc>
                <a:spcBef>
                  <a:spcPct val="0"/>
                </a:spcBef>
              </a:pPr>
              <a:r>
                <a:rPr lang="en-US" sz="1100">
                  <a:solidFill>
                    <a:srgbClr val="000000"/>
                  </a:solidFill>
                  <a:latin typeface="Canva Sans"/>
                  <a:ea typeface="Canva Sans"/>
                  <a:cs typeface="Canva Sans"/>
                  <a:sym typeface="Canva Sans"/>
                </a:rPr>
                <a:t>13th Monday-Ascent – 1:00 p.m. SG</a:t>
              </a:r>
            </a:p>
            <a:p>
              <a:pPr algn="ctr">
                <a:lnSpc>
                  <a:spcPts val="1540"/>
                </a:lnSpc>
                <a:spcBef>
                  <a:spcPct val="0"/>
                </a:spcBef>
              </a:pPr>
              <a:r>
                <a:rPr lang="en-US" sz="1100">
                  <a:solidFill>
                    <a:srgbClr val="000000"/>
                  </a:solidFill>
                  <a:latin typeface="Canva Sans"/>
                  <a:ea typeface="Canva Sans"/>
                  <a:cs typeface="Canva Sans"/>
                  <a:sym typeface="Canva Sans"/>
                </a:rPr>
                <a:t>27th Monday-Ascent – rain date</a:t>
              </a:r>
            </a:p>
          </p:txBody>
        </p:sp>
        <p:sp>
          <p:nvSpPr>
            <p:cNvPr name="TextBox 7" id="7"/>
            <p:cNvSpPr txBox="true"/>
            <p:nvPr/>
          </p:nvSpPr>
          <p:spPr>
            <a:xfrm rot="0">
              <a:off x="0" y="3499697"/>
              <a:ext cx="5201590" cy="3283797"/>
            </a:xfrm>
            <a:prstGeom prst="rect">
              <a:avLst/>
            </a:prstGeom>
          </p:spPr>
          <p:txBody>
            <a:bodyPr anchor="t" rtlCol="false" tIns="0" lIns="0" bIns="0" rIns="0">
              <a:spAutoFit/>
            </a:bodyPr>
            <a:lstStyle/>
            <a:p>
              <a:pPr algn="ctr">
                <a:lnSpc>
                  <a:spcPts val="1540"/>
                </a:lnSpc>
              </a:pPr>
              <a:r>
                <a:rPr lang="en-US" sz="1100" b="true">
                  <a:solidFill>
                    <a:srgbClr val="000000"/>
                  </a:solidFill>
                  <a:latin typeface="Canva Sans Bold"/>
                  <a:ea typeface="Canva Sans Bold"/>
                  <a:cs typeface="Canva Sans Bold"/>
                  <a:sym typeface="Canva Sans Bold"/>
                </a:rPr>
                <a:t>May</a:t>
              </a:r>
            </a:p>
            <a:p>
              <a:pPr algn="ctr">
                <a:lnSpc>
                  <a:spcPts val="1540"/>
                </a:lnSpc>
                <a:spcBef>
                  <a:spcPct val="0"/>
                </a:spcBef>
              </a:pPr>
              <a:r>
                <a:rPr lang="en-US" sz="1100">
                  <a:solidFill>
                    <a:srgbClr val="000000"/>
                  </a:solidFill>
                  <a:latin typeface="Canva Sans"/>
                  <a:ea typeface="Canva Sans"/>
                  <a:cs typeface="Canva Sans"/>
                  <a:sym typeface="Canva Sans"/>
                </a:rPr>
                <a:t>1stEvery Friday- C</a:t>
              </a:r>
              <a:r>
                <a:rPr lang="en-US" sz="1100">
                  <a:solidFill>
                    <a:srgbClr val="000000"/>
                  </a:solidFill>
                  <a:latin typeface="Canva Sans"/>
                  <a:ea typeface="Canva Sans"/>
                  <a:cs typeface="Canva Sans"/>
                  <a:sym typeface="Canva Sans"/>
                </a:rPr>
                <a:t>ouple Night Starts</a:t>
              </a:r>
            </a:p>
            <a:p>
              <a:pPr algn="ctr">
                <a:lnSpc>
                  <a:spcPts val="1540"/>
                </a:lnSpc>
                <a:spcBef>
                  <a:spcPct val="0"/>
                </a:spcBef>
              </a:pPr>
              <a:r>
                <a:rPr lang="en-US" sz="1100">
                  <a:solidFill>
                    <a:srgbClr val="000000"/>
                  </a:solidFill>
                  <a:latin typeface="Canva Sans"/>
                  <a:ea typeface="Canva Sans"/>
                  <a:cs typeface="Canva Sans"/>
                  <a:sym typeface="Canva Sans"/>
                </a:rPr>
                <a:t>4th Monday-Crossland – 1:00 p.m. SG</a:t>
              </a:r>
            </a:p>
            <a:p>
              <a:pPr algn="ctr">
                <a:lnSpc>
                  <a:spcPts val="1540"/>
                </a:lnSpc>
                <a:spcBef>
                  <a:spcPct val="0"/>
                </a:spcBef>
              </a:pPr>
              <a:r>
                <a:rPr lang="en-US" sz="1100">
                  <a:solidFill>
                    <a:srgbClr val="000000"/>
                  </a:solidFill>
                  <a:latin typeface="Canva Sans"/>
                  <a:ea typeface="Canva Sans"/>
                  <a:cs typeface="Canva Sans"/>
                  <a:sym typeface="Canva Sans"/>
                </a:rPr>
                <a:t>5thTuesday-Fourball/Singles Matches Begin </a:t>
              </a:r>
            </a:p>
            <a:p>
              <a:pPr algn="ctr">
                <a:lnSpc>
                  <a:spcPts val="1540"/>
                </a:lnSpc>
                <a:spcBef>
                  <a:spcPct val="0"/>
                </a:spcBef>
              </a:pPr>
              <a:r>
                <a:rPr lang="en-US" sz="1100">
                  <a:solidFill>
                    <a:srgbClr val="000000"/>
                  </a:solidFill>
                  <a:latin typeface="Canva Sans"/>
                  <a:ea typeface="Canva Sans"/>
                  <a:cs typeface="Canva Sans"/>
                  <a:sym typeface="Canva Sans"/>
                </a:rPr>
                <a:t>(1st Round May 5th-June 1st)</a:t>
              </a:r>
            </a:p>
            <a:p>
              <a:pPr algn="ctr">
                <a:lnSpc>
                  <a:spcPts val="1540"/>
                </a:lnSpc>
                <a:spcBef>
                  <a:spcPct val="0"/>
                </a:spcBef>
              </a:pPr>
              <a:r>
                <a:rPr lang="en-US" sz="1100">
                  <a:solidFill>
                    <a:srgbClr val="000000"/>
                  </a:solidFill>
                  <a:latin typeface="Canva Sans"/>
                  <a:ea typeface="Canva Sans"/>
                  <a:cs typeface="Canva Sans"/>
                  <a:sym typeface="Canva Sans"/>
                </a:rPr>
                <a:t>5th Every Tuesday- Ladies League Starts</a:t>
              </a:r>
            </a:p>
            <a:p>
              <a:pPr algn="ctr">
                <a:lnSpc>
                  <a:spcPts val="1540"/>
                </a:lnSpc>
                <a:spcBef>
                  <a:spcPct val="0"/>
                </a:spcBef>
              </a:pPr>
              <a:r>
                <a:rPr lang="en-US" sz="1100">
                  <a:solidFill>
                    <a:srgbClr val="000000"/>
                  </a:solidFill>
                  <a:latin typeface="Canva Sans"/>
                  <a:ea typeface="Canva Sans"/>
                  <a:cs typeface="Canva Sans"/>
                  <a:sym typeface="Canva Sans"/>
                </a:rPr>
                <a:t>11th Monday-Crossland RD</a:t>
              </a:r>
            </a:p>
            <a:p>
              <a:pPr algn="ctr">
                <a:lnSpc>
                  <a:spcPts val="1540"/>
                </a:lnSpc>
                <a:spcBef>
                  <a:spcPct val="0"/>
                </a:spcBef>
              </a:pPr>
              <a:r>
                <a:rPr lang="en-US" sz="1100">
                  <a:solidFill>
                    <a:srgbClr val="000000"/>
                  </a:solidFill>
                  <a:latin typeface="Canva Sans"/>
                  <a:ea typeface="Canva Sans"/>
                  <a:cs typeface="Canva Sans"/>
                  <a:sym typeface="Canva Sans"/>
                </a:rPr>
                <a:t>12th Tuesday-Rotary/Comm Clinic 1:00</a:t>
              </a:r>
            </a:p>
            <a:p>
              <a:pPr algn="ctr">
                <a:lnSpc>
                  <a:spcPts val="1540"/>
                </a:lnSpc>
                <a:spcBef>
                  <a:spcPct val="0"/>
                </a:spcBef>
              </a:pPr>
              <a:r>
                <a:rPr lang="en-US" sz="1100">
                  <a:solidFill>
                    <a:srgbClr val="000000"/>
                  </a:solidFill>
                  <a:latin typeface="Canva Sans"/>
                  <a:ea typeface="Canva Sans"/>
                  <a:cs typeface="Canva Sans"/>
                  <a:sym typeface="Canva Sans"/>
                </a:rPr>
                <a:t>16thSaturday- PGA Championship Grand Slam Event- a.m.</a:t>
              </a:r>
            </a:p>
            <a:p>
              <a:pPr algn="ctr">
                <a:lnSpc>
                  <a:spcPts val="1540"/>
                </a:lnSpc>
                <a:spcBef>
                  <a:spcPct val="0"/>
                </a:spcBef>
              </a:pPr>
              <a:r>
                <a:rPr lang="en-US" sz="1100">
                  <a:solidFill>
                    <a:srgbClr val="000000"/>
                  </a:solidFill>
                  <a:latin typeface="Canva Sans"/>
                  <a:ea typeface="Canva Sans"/>
                  <a:cs typeface="Canva Sans"/>
                  <a:sym typeface="Canva Sans"/>
                </a:rPr>
                <a:t>25thMonday- Labor Day Tournament</a:t>
              </a:r>
            </a:p>
            <a:p>
              <a:pPr algn="ctr">
                <a:lnSpc>
                  <a:spcPts val="1540"/>
                </a:lnSpc>
                <a:spcBef>
                  <a:spcPct val="0"/>
                </a:spcBef>
              </a:pPr>
              <a:r>
                <a:rPr lang="en-US" sz="1100">
                  <a:solidFill>
                    <a:srgbClr val="000000"/>
                  </a:solidFill>
                  <a:latin typeface="Canva Sans"/>
                  <a:ea typeface="Canva Sans"/>
                  <a:cs typeface="Canva Sans"/>
                  <a:sym typeface="Canva Sans"/>
                </a:rPr>
                <a:t>26thTuesday-COURSE CLOSED</a:t>
              </a:r>
            </a:p>
            <a:p>
              <a:pPr algn="ctr">
                <a:lnSpc>
                  <a:spcPts val="1540"/>
                </a:lnSpc>
                <a:spcBef>
                  <a:spcPct val="0"/>
                </a:spcBef>
              </a:pPr>
              <a:r>
                <a:rPr lang="en-US" sz="1100">
                  <a:solidFill>
                    <a:srgbClr val="000000"/>
                  </a:solidFill>
                  <a:latin typeface="Canva Sans"/>
                  <a:ea typeface="Canva Sans"/>
                  <a:cs typeface="Canva Sans"/>
                  <a:sym typeface="Canva Sans"/>
                </a:rPr>
                <a:t>26th Tuesday-Rotary - RD</a:t>
              </a:r>
            </a:p>
            <a:p>
              <a:pPr algn="ctr">
                <a:lnSpc>
                  <a:spcPts val="1540"/>
                </a:lnSpc>
                <a:spcBef>
                  <a:spcPct val="0"/>
                </a:spcBef>
              </a:pPr>
              <a:r>
                <a:rPr lang="en-US" sz="1100">
                  <a:solidFill>
                    <a:srgbClr val="000000"/>
                  </a:solidFill>
                  <a:latin typeface="Canva Sans"/>
                  <a:ea typeface="Canva Sans"/>
                  <a:cs typeface="Canva Sans"/>
                  <a:sym typeface="Canva Sans"/>
                </a:rPr>
                <a:t>30th Saturday-Couples Member-Guest- 10 a.m. TT</a:t>
              </a:r>
            </a:p>
          </p:txBody>
        </p:sp>
        <p:sp>
          <p:nvSpPr>
            <p:cNvPr name="TextBox 8" id="8"/>
            <p:cNvSpPr txBox="true"/>
            <p:nvPr/>
          </p:nvSpPr>
          <p:spPr>
            <a:xfrm rot="0">
              <a:off x="0" y="6764443"/>
              <a:ext cx="5201590" cy="5823797"/>
            </a:xfrm>
            <a:prstGeom prst="rect">
              <a:avLst/>
            </a:prstGeom>
          </p:spPr>
          <p:txBody>
            <a:bodyPr anchor="t" rtlCol="false" tIns="0" lIns="0" bIns="0" rIns="0">
              <a:spAutoFit/>
            </a:bodyPr>
            <a:lstStyle/>
            <a:p>
              <a:pPr algn="ctr">
                <a:lnSpc>
                  <a:spcPts val="1539"/>
                </a:lnSpc>
              </a:pPr>
              <a:r>
                <a:rPr lang="en-US" sz="1099" b="true">
                  <a:solidFill>
                    <a:srgbClr val="000000"/>
                  </a:solidFill>
                  <a:latin typeface="Canva Sans Bold"/>
                  <a:ea typeface="Canva Sans Bold"/>
                  <a:cs typeface="Canva Sans Bold"/>
                  <a:sym typeface="Canva Sans Bold"/>
                </a:rPr>
                <a:t>June</a:t>
              </a:r>
            </a:p>
            <a:p>
              <a:pPr algn="ctr">
                <a:lnSpc>
                  <a:spcPts val="1539"/>
                </a:lnSpc>
                <a:spcBef>
                  <a:spcPct val="0"/>
                </a:spcBef>
              </a:pPr>
              <a:r>
                <a:rPr lang="en-US" sz="1099">
                  <a:solidFill>
                    <a:srgbClr val="000000"/>
                  </a:solidFill>
                  <a:latin typeface="Canva Sans"/>
                  <a:ea typeface="Canva Sans"/>
                  <a:cs typeface="Canva Sans"/>
                  <a:sym typeface="Canva Sans"/>
                </a:rPr>
                <a:t>1st Monday-Chi</a:t>
              </a:r>
              <a:r>
                <a:rPr lang="en-US" sz="1099">
                  <a:solidFill>
                    <a:srgbClr val="000000"/>
                  </a:solidFill>
                  <a:latin typeface="Canva Sans"/>
                  <a:ea typeface="Canva Sans"/>
                  <a:cs typeface="Canva Sans"/>
                  <a:sym typeface="Canva Sans"/>
                </a:rPr>
                <a:t>ldren’s Miracle- 8am and 1:30 pm SG</a:t>
              </a:r>
            </a:p>
            <a:p>
              <a:pPr algn="ctr">
                <a:lnSpc>
                  <a:spcPts val="1539"/>
                </a:lnSpc>
                <a:spcBef>
                  <a:spcPct val="0"/>
                </a:spcBef>
              </a:pPr>
              <a:r>
                <a:rPr lang="en-US" sz="1099">
                  <a:solidFill>
                    <a:srgbClr val="000000"/>
                  </a:solidFill>
                  <a:latin typeface="Canva Sans"/>
                  <a:ea typeface="Canva Sans"/>
                  <a:cs typeface="Canva Sans"/>
                  <a:sym typeface="Canva Sans"/>
                </a:rPr>
                <a:t>2nd -Tuesday- Fourball/Singles Matches </a:t>
              </a:r>
            </a:p>
            <a:p>
              <a:pPr algn="ctr">
                <a:lnSpc>
                  <a:spcPts val="1539"/>
                </a:lnSpc>
                <a:spcBef>
                  <a:spcPct val="0"/>
                </a:spcBef>
              </a:pPr>
              <a:r>
                <a:rPr lang="en-US" sz="1099">
                  <a:solidFill>
                    <a:srgbClr val="000000"/>
                  </a:solidFill>
                  <a:latin typeface="Canva Sans"/>
                  <a:ea typeface="Canva Sans"/>
                  <a:cs typeface="Canva Sans"/>
                  <a:sym typeface="Canva Sans"/>
                </a:rPr>
                <a:t>(2nd Round June 2nd- July 6th)</a:t>
              </a:r>
            </a:p>
            <a:p>
              <a:pPr algn="ctr">
                <a:lnSpc>
                  <a:spcPts val="1539"/>
                </a:lnSpc>
                <a:spcBef>
                  <a:spcPct val="0"/>
                </a:spcBef>
              </a:pPr>
              <a:r>
                <a:rPr lang="en-US" sz="1099">
                  <a:solidFill>
                    <a:srgbClr val="000000"/>
                  </a:solidFill>
                  <a:latin typeface="Canva Sans"/>
                  <a:ea typeface="Canva Sans"/>
                  <a:cs typeface="Canva Sans"/>
                  <a:sym typeface="Canva Sans"/>
                </a:rPr>
                <a:t>8th -Monday-Children’s Miracle Rain Date</a:t>
              </a:r>
            </a:p>
            <a:p>
              <a:pPr algn="ctr">
                <a:lnSpc>
                  <a:spcPts val="1539"/>
                </a:lnSpc>
                <a:spcBef>
                  <a:spcPct val="0"/>
                </a:spcBef>
              </a:pPr>
              <a:r>
                <a:rPr lang="en-US" sz="1099">
                  <a:solidFill>
                    <a:srgbClr val="000000"/>
                  </a:solidFill>
                  <a:latin typeface="Canva Sans"/>
                  <a:ea typeface="Canva Sans"/>
                  <a:cs typeface="Canva Sans"/>
                  <a:sym typeface="Canva Sans"/>
                </a:rPr>
                <a:t>9th Tuesday-17th Annual Joan Thomas Invitational – 8:30 a.m.</a:t>
              </a:r>
            </a:p>
            <a:p>
              <a:pPr algn="ctr">
                <a:lnSpc>
                  <a:spcPts val="1539"/>
                </a:lnSpc>
                <a:spcBef>
                  <a:spcPct val="0"/>
                </a:spcBef>
              </a:pPr>
              <a:r>
                <a:rPr lang="en-US" sz="1099">
                  <a:solidFill>
                    <a:srgbClr val="000000"/>
                  </a:solidFill>
                  <a:latin typeface="Canva Sans"/>
                  <a:ea typeface="Canva Sans"/>
                  <a:cs typeface="Canva Sans"/>
                  <a:sym typeface="Canva Sans"/>
                </a:rPr>
                <a:t>20thSaturday- US OPEN Grand Slam Event- a.m.</a:t>
              </a:r>
            </a:p>
            <a:p>
              <a:pPr algn="ctr">
                <a:lnSpc>
                  <a:spcPts val="1539"/>
                </a:lnSpc>
                <a:spcBef>
                  <a:spcPct val="0"/>
                </a:spcBef>
              </a:pPr>
              <a:r>
                <a:rPr lang="en-US" sz="1099">
                  <a:solidFill>
                    <a:srgbClr val="000000"/>
                  </a:solidFill>
                  <a:latin typeface="Canva Sans"/>
                  <a:ea typeface="Canva Sans"/>
                  <a:cs typeface="Canva Sans"/>
                  <a:sym typeface="Canva Sans"/>
                </a:rPr>
                <a:t>19th Friday- SMC Practice Round &amp; Horse Races (2:30 p.m.)</a:t>
              </a:r>
            </a:p>
            <a:p>
              <a:pPr algn="ctr">
                <a:lnSpc>
                  <a:spcPts val="1539"/>
                </a:lnSpc>
                <a:spcBef>
                  <a:spcPct val="0"/>
                </a:spcBef>
              </a:pPr>
              <a:r>
                <a:rPr lang="en-US" sz="1099">
                  <a:solidFill>
                    <a:srgbClr val="000000"/>
                  </a:solidFill>
                  <a:latin typeface="Canva Sans"/>
                  <a:ea typeface="Canva Sans"/>
                  <a:cs typeface="Canva Sans"/>
                  <a:sym typeface="Canva Sans"/>
                </a:rPr>
                <a:t>20th/21st Saturday/Sunday-Show Me Classic(All Day)</a:t>
              </a:r>
            </a:p>
            <a:p>
              <a:pPr algn="ctr">
                <a:lnSpc>
                  <a:spcPts val="1539"/>
                </a:lnSpc>
                <a:spcBef>
                  <a:spcPct val="0"/>
                </a:spcBef>
              </a:pPr>
              <a:r>
                <a:rPr lang="en-US" b="true" sz="1099">
                  <a:solidFill>
                    <a:srgbClr val="000000"/>
                  </a:solidFill>
                  <a:latin typeface="Canva Sans Bold"/>
                  <a:ea typeface="Canva Sans Bold"/>
                  <a:cs typeface="Canva Sans Bold"/>
                  <a:sym typeface="Canva Sans Bold"/>
                </a:rPr>
                <a:t>July</a:t>
              </a:r>
            </a:p>
            <a:p>
              <a:pPr algn="ctr">
                <a:lnSpc>
                  <a:spcPts val="1539"/>
                </a:lnSpc>
                <a:spcBef>
                  <a:spcPct val="0"/>
                </a:spcBef>
              </a:pPr>
              <a:r>
                <a:rPr lang="en-US" sz="1099">
                  <a:solidFill>
                    <a:srgbClr val="000000"/>
                  </a:solidFill>
                  <a:latin typeface="Canva Sans"/>
                  <a:ea typeface="Canva Sans"/>
                  <a:cs typeface="Canva Sans"/>
                  <a:sym typeface="Canva Sans"/>
                </a:rPr>
                <a:t>4thSaturday- 4th of July Tournament</a:t>
              </a:r>
            </a:p>
            <a:p>
              <a:pPr algn="ctr">
                <a:lnSpc>
                  <a:spcPts val="1539"/>
                </a:lnSpc>
                <a:spcBef>
                  <a:spcPct val="0"/>
                </a:spcBef>
              </a:pPr>
              <a:r>
                <a:rPr lang="en-US" sz="1099">
                  <a:solidFill>
                    <a:srgbClr val="000000"/>
                  </a:solidFill>
                  <a:latin typeface="Canva Sans"/>
                  <a:ea typeface="Canva Sans"/>
                  <a:cs typeface="Canva Sans"/>
                  <a:sym typeface="Canva Sans"/>
                </a:rPr>
                <a:t>7thTuesday- Fourball/Singles Matches </a:t>
              </a:r>
            </a:p>
            <a:p>
              <a:pPr algn="ctr">
                <a:lnSpc>
                  <a:spcPts val="1539"/>
                </a:lnSpc>
                <a:spcBef>
                  <a:spcPct val="0"/>
                </a:spcBef>
              </a:pPr>
              <a:r>
                <a:rPr lang="en-US" sz="1099">
                  <a:solidFill>
                    <a:srgbClr val="000000"/>
                  </a:solidFill>
                  <a:latin typeface="Canva Sans"/>
                  <a:ea typeface="Canva Sans"/>
                  <a:cs typeface="Canva Sans"/>
                  <a:sym typeface="Canva Sans"/>
                </a:rPr>
                <a:t>(3rd Round July 7th – August 10th) </a:t>
              </a:r>
            </a:p>
            <a:p>
              <a:pPr algn="ctr">
                <a:lnSpc>
                  <a:spcPts val="1539"/>
                </a:lnSpc>
                <a:spcBef>
                  <a:spcPct val="0"/>
                </a:spcBef>
              </a:pPr>
              <a:r>
                <a:rPr lang="en-US" sz="1099">
                  <a:solidFill>
                    <a:srgbClr val="000000"/>
                  </a:solidFill>
                  <a:latin typeface="Canva Sans"/>
                  <a:ea typeface="Canva Sans"/>
                  <a:cs typeface="Canva Sans"/>
                  <a:sym typeface="Canva Sans"/>
                </a:rPr>
                <a:t>7th-10th Tuesday-Friday-Junior Golf Camp Session II- 9 a.m.</a:t>
              </a:r>
            </a:p>
            <a:p>
              <a:pPr algn="ctr">
                <a:lnSpc>
                  <a:spcPts val="1539"/>
                </a:lnSpc>
                <a:spcBef>
                  <a:spcPct val="0"/>
                </a:spcBef>
              </a:pPr>
              <a:r>
                <a:rPr lang="en-US" sz="1099">
                  <a:solidFill>
                    <a:srgbClr val="000000"/>
                  </a:solidFill>
                  <a:latin typeface="Canva Sans"/>
                  <a:ea typeface="Canva Sans"/>
                  <a:cs typeface="Canva Sans"/>
                  <a:sym typeface="Canva Sans"/>
                </a:rPr>
                <a:t>18thSaturday- The Open Grand Slam Event- a.m.</a:t>
              </a:r>
            </a:p>
            <a:p>
              <a:pPr algn="ctr">
                <a:lnSpc>
                  <a:spcPts val="1539"/>
                </a:lnSpc>
                <a:spcBef>
                  <a:spcPct val="0"/>
                </a:spcBef>
              </a:pPr>
              <a:r>
                <a:rPr lang="en-US" sz="1099">
                  <a:solidFill>
                    <a:srgbClr val="000000"/>
                  </a:solidFill>
                  <a:latin typeface="Canva Sans"/>
                  <a:ea typeface="Canva Sans"/>
                  <a:cs typeface="Canva Sans"/>
                  <a:sym typeface="Canva Sans"/>
                </a:rPr>
                <a:t>24th Friday – Invitational practice round &amp; Horse Races (2:30 p.m.)</a:t>
              </a:r>
            </a:p>
            <a:p>
              <a:pPr algn="ctr">
                <a:lnSpc>
                  <a:spcPts val="1539"/>
                </a:lnSpc>
                <a:spcBef>
                  <a:spcPct val="0"/>
                </a:spcBef>
              </a:pPr>
              <a:r>
                <a:rPr lang="en-US" sz="1099">
                  <a:solidFill>
                    <a:srgbClr val="000000"/>
                  </a:solidFill>
                  <a:latin typeface="Canva Sans"/>
                  <a:ea typeface="Canva Sans"/>
                  <a:cs typeface="Canva Sans"/>
                  <a:sym typeface="Canva Sans"/>
                </a:rPr>
                <a:t>25th/26th Saturday/Sunday- Invitational 1</a:t>
              </a:r>
            </a:p>
            <a:p>
              <a:pPr algn="ctr">
                <a:lnSpc>
                  <a:spcPts val="1539"/>
                </a:lnSpc>
                <a:spcBef>
                  <a:spcPct val="0"/>
                </a:spcBef>
              </a:pPr>
              <a:r>
                <a:rPr lang="en-US" sz="1099">
                  <a:solidFill>
                    <a:srgbClr val="000000"/>
                  </a:solidFill>
                  <a:latin typeface="Canva Sans"/>
                  <a:ea typeface="Canva Sans"/>
                  <a:cs typeface="Canva Sans"/>
                  <a:sym typeface="Canva Sans"/>
                </a:rPr>
                <a:t>31stFriday- Arrowbox – 1 p.m.</a:t>
              </a:r>
            </a:p>
            <a:p>
              <a:pPr algn="ctr">
                <a:lnSpc>
                  <a:spcPts val="1539"/>
                </a:lnSpc>
                <a:spcBef>
                  <a:spcPct val="0"/>
                </a:spcBef>
              </a:pPr>
            </a:p>
          </p:txBody>
        </p:sp>
      </p:grpSp>
      <p:sp>
        <p:nvSpPr>
          <p:cNvPr name="TextBox 9" id="9"/>
          <p:cNvSpPr txBox="true"/>
          <p:nvPr/>
        </p:nvSpPr>
        <p:spPr>
          <a:xfrm rot="0">
            <a:off x="4105156" y="2052903"/>
            <a:ext cx="3559244" cy="7039610"/>
          </a:xfrm>
          <a:prstGeom prst="rect">
            <a:avLst/>
          </a:prstGeom>
        </p:spPr>
        <p:txBody>
          <a:bodyPr anchor="t" rtlCol="false" tIns="0" lIns="0" bIns="0" rIns="0">
            <a:spAutoFit/>
          </a:bodyPr>
          <a:lstStyle/>
          <a:p>
            <a:pPr algn="ctr">
              <a:lnSpc>
                <a:spcPts val="1540"/>
              </a:lnSpc>
            </a:pPr>
            <a:r>
              <a:rPr lang="en-US" sz="1100" b="true">
                <a:solidFill>
                  <a:srgbClr val="000000"/>
                </a:solidFill>
                <a:latin typeface="Canva Sans Bold"/>
                <a:ea typeface="Canva Sans Bold"/>
                <a:cs typeface="Canva Sans Bold"/>
                <a:sym typeface="Canva Sans Bold"/>
              </a:rPr>
              <a:t>August</a:t>
            </a:r>
          </a:p>
          <a:p>
            <a:pPr algn="ctr">
              <a:lnSpc>
                <a:spcPts val="1540"/>
              </a:lnSpc>
            </a:pPr>
            <a:r>
              <a:rPr lang="en-US" sz="1100">
                <a:solidFill>
                  <a:srgbClr val="000000"/>
                </a:solidFill>
                <a:latin typeface="Canva Sans"/>
                <a:ea typeface="Canva Sans"/>
                <a:cs typeface="Canva Sans"/>
                <a:sym typeface="Canva Sans"/>
              </a:rPr>
              <a:t>7th Friday-Arrow Box -RD</a:t>
            </a:r>
          </a:p>
          <a:p>
            <a:pPr algn="ctr">
              <a:lnSpc>
                <a:spcPts val="1540"/>
              </a:lnSpc>
              <a:spcBef>
                <a:spcPct val="0"/>
              </a:spcBef>
            </a:pPr>
            <a:r>
              <a:rPr lang="en-US" sz="1100">
                <a:solidFill>
                  <a:srgbClr val="000000"/>
                </a:solidFill>
                <a:latin typeface="Canva Sans"/>
                <a:ea typeface="Canva Sans"/>
                <a:cs typeface="Canva Sans"/>
                <a:sym typeface="Canva Sans"/>
              </a:rPr>
              <a:t>11thTuesday-F</a:t>
            </a:r>
            <a:r>
              <a:rPr lang="en-US" sz="1100">
                <a:solidFill>
                  <a:srgbClr val="000000"/>
                </a:solidFill>
                <a:latin typeface="Canva Sans"/>
                <a:ea typeface="Canva Sans"/>
                <a:cs typeface="Canva Sans"/>
                <a:sym typeface="Canva Sans"/>
              </a:rPr>
              <a:t>ourball/Singles Matches </a:t>
            </a:r>
          </a:p>
          <a:p>
            <a:pPr algn="ctr">
              <a:lnSpc>
                <a:spcPts val="1540"/>
              </a:lnSpc>
              <a:spcBef>
                <a:spcPct val="0"/>
              </a:spcBef>
            </a:pPr>
            <a:r>
              <a:rPr lang="en-US" sz="1100">
                <a:solidFill>
                  <a:srgbClr val="000000"/>
                </a:solidFill>
                <a:latin typeface="Canva Sans"/>
                <a:ea typeface="Canva Sans"/>
                <a:cs typeface="Canva Sans"/>
                <a:sym typeface="Canva Sans"/>
              </a:rPr>
              <a:t>(4th Round August 11th- September 21st)</a:t>
            </a:r>
          </a:p>
          <a:p>
            <a:pPr algn="ctr">
              <a:lnSpc>
                <a:spcPts val="1540"/>
              </a:lnSpc>
              <a:spcBef>
                <a:spcPct val="0"/>
              </a:spcBef>
            </a:pPr>
            <a:r>
              <a:rPr lang="en-US" sz="1100">
                <a:solidFill>
                  <a:srgbClr val="000000"/>
                </a:solidFill>
                <a:latin typeface="Canva Sans"/>
                <a:ea typeface="Canva Sans"/>
                <a:cs typeface="Canva Sans"/>
                <a:sym typeface="Canva Sans"/>
              </a:rPr>
              <a:t>10th-14th Monday-Friday- AJGA Tournament</a:t>
            </a:r>
          </a:p>
          <a:p>
            <a:pPr algn="ctr">
              <a:lnSpc>
                <a:spcPts val="1540"/>
              </a:lnSpc>
              <a:spcBef>
                <a:spcPct val="0"/>
              </a:spcBef>
            </a:pPr>
            <a:r>
              <a:rPr lang="en-US" sz="1100">
                <a:solidFill>
                  <a:srgbClr val="000000"/>
                </a:solidFill>
                <a:latin typeface="Canva Sans"/>
                <a:ea typeface="Canva Sans"/>
                <a:cs typeface="Canva Sans"/>
                <a:sym typeface="Canva Sans"/>
              </a:rPr>
              <a:t>21st Friday - Tulsa Sandblasters Practice Round 10-11 am</a:t>
            </a:r>
          </a:p>
          <a:p>
            <a:pPr algn="ctr">
              <a:lnSpc>
                <a:spcPts val="1540"/>
              </a:lnSpc>
              <a:spcBef>
                <a:spcPct val="0"/>
              </a:spcBef>
            </a:pPr>
            <a:r>
              <a:rPr lang="en-US" sz="1100">
                <a:solidFill>
                  <a:srgbClr val="000000"/>
                </a:solidFill>
                <a:latin typeface="Canva Sans"/>
                <a:ea typeface="Canva Sans"/>
                <a:cs typeface="Canva Sans"/>
                <a:sym typeface="Canva Sans"/>
              </a:rPr>
              <a:t>22nd Saturday - Tulsa Sandblasters – 1:30 p.m. SG</a:t>
            </a:r>
          </a:p>
          <a:p>
            <a:pPr algn="ctr">
              <a:lnSpc>
                <a:spcPts val="1540"/>
              </a:lnSpc>
              <a:spcBef>
                <a:spcPct val="0"/>
              </a:spcBef>
            </a:pPr>
            <a:r>
              <a:rPr lang="en-US" sz="1100">
                <a:solidFill>
                  <a:srgbClr val="000000"/>
                </a:solidFill>
                <a:latin typeface="Canva Sans"/>
                <a:ea typeface="Canva Sans"/>
                <a:cs typeface="Canva Sans"/>
                <a:sym typeface="Canva Sans"/>
              </a:rPr>
              <a:t>23rd Sunday - Tulsa Sandblasters – 8:30 a.m. SG</a:t>
            </a:r>
          </a:p>
          <a:p>
            <a:pPr algn="ctr">
              <a:lnSpc>
                <a:spcPts val="1540"/>
              </a:lnSpc>
              <a:spcBef>
                <a:spcPct val="0"/>
              </a:spcBef>
            </a:pPr>
            <a:r>
              <a:rPr lang="en-US" sz="1100">
                <a:solidFill>
                  <a:srgbClr val="000000"/>
                </a:solidFill>
                <a:latin typeface="Canva Sans"/>
                <a:ea typeface="Canva Sans"/>
                <a:cs typeface="Canva Sans"/>
                <a:sym typeface="Canva Sans"/>
              </a:rPr>
              <a:t>24th Monday- PGA Midwest Section Event 18 Holes- 9 a.m.</a:t>
            </a:r>
          </a:p>
          <a:p>
            <a:pPr algn="ctr">
              <a:lnSpc>
                <a:spcPts val="1540"/>
              </a:lnSpc>
              <a:spcBef>
                <a:spcPct val="0"/>
              </a:spcBef>
            </a:pPr>
            <a:r>
              <a:rPr lang="en-US" sz="1100">
                <a:solidFill>
                  <a:srgbClr val="000000"/>
                </a:solidFill>
                <a:latin typeface="Canva Sans"/>
                <a:ea typeface="Canva Sans"/>
                <a:cs typeface="Canva Sans"/>
                <a:sym typeface="Canva Sans"/>
              </a:rPr>
              <a:t>29th-30thSaturday-Sunday- Twin Hills 36 Hole Stroke Play TT</a:t>
            </a:r>
          </a:p>
          <a:p>
            <a:pPr algn="ctr">
              <a:lnSpc>
                <a:spcPts val="1540"/>
              </a:lnSpc>
              <a:spcBef>
                <a:spcPct val="0"/>
              </a:spcBef>
            </a:pPr>
            <a:r>
              <a:rPr lang="en-US" sz="1100">
                <a:solidFill>
                  <a:srgbClr val="000000"/>
                </a:solidFill>
                <a:latin typeface="Canva Sans"/>
                <a:ea typeface="Canva Sans"/>
                <a:cs typeface="Canva Sans"/>
                <a:sym typeface="Canva Sans"/>
              </a:rPr>
              <a:t>31st Monday- FCA – 8:30 &amp; 1:30</a:t>
            </a:r>
          </a:p>
          <a:p>
            <a:pPr algn="ctr">
              <a:lnSpc>
                <a:spcPts val="1540"/>
              </a:lnSpc>
              <a:spcBef>
                <a:spcPct val="0"/>
              </a:spcBef>
            </a:pPr>
            <a:r>
              <a:rPr lang="en-US" b="true" sz="1100">
                <a:solidFill>
                  <a:srgbClr val="000000"/>
                </a:solidFill>
                <a:latin typeface="Canva Sans Bold"/>
                <a:ea typeface="Canva Sans Bold"/>
                <a:cs typeface="Canva Sans Bold"/>
                <a:sym typeface="Canva Sans Bold"/>
              </a:rPr>
              <a:t>September</a:t>
            </a:r>
          </a:p>
          <a:p>
            <a:pPr algn="ctr">
              <a:lnSpc>
                <a:spcPts val="1540"/>
              </a:lnSpc>
              <a:spcBef>
                <a:spcPct val="0"/>
              </a:spcBef>
            </a:pPr>
            <a:r>
              <a:rPr lang="en-US" sz="1100">
                <a:solidFill>
                  <a:srgbClr val="000000"/>
                </a:solidFill>
                <a:latin typeface="Canva Sans"/>
                <a:ea typeface="Canva Sans"/>
                <a:cs typeface="Canva Sans"/>
                <a:sym typeface="Canva Sans"/>
              </a:rPr>
              <a:t>7th Monday- Labor Day Golf Tournament</a:t>
            </a:r>
          </a:p>
          <a:p>
            <a:pPr algn="ctr">
              <a:lnSpc>
                <a:spcPts val="1540"/>
              </a:lnSpc>
              <a:spcBef>
                <a:spcPct val="0"/>
              </a:spcBef>
            </a:pPr>
            <a:r>
              <a:rPr lang="en-US" sz="1100">
                <a:solidFill>
                  <a:srgbClr val="000000"/>
                </a:solidFill>
                <a:latin typeface="Canva Sans"/>
                <a:ea typeface="Canva Sans"/>
                <a:cs typeface="Canva Sans"/>
                <a:sym typeface="Canva Sans"/>
              </a:rPr>
              <a:t>8thTuesday- COURSE CLOSED</a:t>
            </a:r>
          </a:p>
          <a:p>
            <a:pPr algn="ctr">
              <a:lnSpc>
                <a:spcPts val="1540"/>
              </a:lnSpc>
              <a:spcBef>
                <a:spcPct val="0"/>
              </a:spcBef>
            </a:pPr>
            <a:r>
              <a:rPr lang="en-US" sz="1100">
                <a:solidFill>
                  <a:srgbClr val="000000"/>
                </a:solidFill>
                <a:latin typeface="Canva Sans"/>
                <a:ea typeface="Canva Sans"/>
                <a:cs typeface="Canva Sans"/>
                <a:sym typeface="Canva Sans"/>
              </a:rPr>
              <a:t>9th Wednesday-20th Annual Ditto/Sapp Memorial Pro-am – 12:30</a:t>
            </a:r>
          </a:p>
          <a:p>
            <a:pPr algn="ctr">
              <a:lnSpc>
                <a:spcPts val="1540"/>
              </a:lnSpc>
              <a:spcBef>
                <a:spcPct val="0"/>
              </a:spcBef>
            </a:pPr>
            <a:r>
              <a:rPr lang="en-US" sz="1100">
                <a:solidFill>
                  <a:srgbClr val="000000"/>
                </a:solidFill>
                <a:latin typeface="Canva Sans"/>
                <a:ea typeface="Canva Sans"/>
                <a:cs typeface="Canva Sans"/>
                <a:sym typeface="Canva Sans"/>
              </a:rPr>
              <a:t>12th Saturday MOSO 1:30 SG TBD???</a:t>
            </a:r>
          </a:p>
          <a:p>
            <a:pPr algn="ctr">
              <a:lnSpc>
                <a:spcPts val="1540"/>
              </a:lnSpc>
              <a:spcBef>
                <a:spcPct val="0"/>
              </a:spcBef>
            </a:pPr>
            <a:r>
              <a:rPr lang="en-US" sz="1100">
                <a:solidFill>
                  <a:srgbClr val="000000"/>
                </a:solidFill>
                <a:latin typeface="Canva Sans"/>
                <a:ea typeface="Canva Sans"/>
                <a:cs typeface="Canva Sans"/>
                <a:sym typeface="Canva Sans"/>
              </a:rPr>
              <a:t>13th-15th Sunday-Tuesday-MSSU Ladies Golf Event</a:t>
            </a:r>
          </a:p>
          <a:p>
            <a:pPr algn="ctr">
              <a:lnSpc>
                <a:spcPts val="1540"/>
              </a:lnSpc>
              <a:spcBef>
                <a:spcPct val="0"/>
              </a:spcBef>
            </a:pPr>
            <a:r>
              <a:rPr lang="en-US" sz="1100">
                <a:solidFill>
                  <a:srgbClr val="000000"/>
                </a:solidFill>
                <a:latin typeface="Canva Sans"/>
                <a:ea typeface="Canva Sans"/>
                <a:cs typeface="Canva Sans"/>
                <a:sym typeface="Canva Sans"/>
              </a:rPr>
              <a:t>17th Thursday - Ronald McDonald House – 8 &amp; 1 </a:t>
            </a:r>
          </a:p>
          <a:p>
            <a:pPr algn="ctr">
              <a:lnSpc>
                <a:spcPts val="1540"/>
              </a:lnSpc>
              <a:spcBef>
                <a:spcPct val="0"/>
              </a:spcBef>
            </a:pPr>
            <a:r>
              <a:rPr lang="en-US" sz="1100">
                <a:solidFill>
                  <a:srgbClr val="000000"/>
                </a:solidFill>
                <a:latin typeface="Canva Sans"/>
                <a:ea typeface="Canva Sans"/>
                <a:cs typeface="Canva Sans"/>
                <a:sym typeface="Canva Sans"/>
              </a:rPr>
              <a:t>19thSaturday- Club Championship TT???</a:t>
            </a:r>
          </a:p>
          <a:p>
            <a:pPr algn="ctr">
              <a:lnSpc>
                <a:spcPts val="1540"/>
              </a:lnSpc>
              <a:spcBef>
                <a:spcPct val="0"/>
              </a:spcBef>
            </a:pPr>
            <a:r>
              <a:rPr lang="en-US" sz="1100">
                <a:solidFill>
                  <a:srgbClr val="000000"/>
                </a:solidFill>
                <a:latin typeface="Canva Sans"/>
                <a:ea typeface="Canva Sans"/>
                <a:cs typeface="Canva Sans"/>
                <a:sym typeface="Canva Sans"/>
              </a:rPr>
              <a:t>21th Monday - Ronald McDonald House – Rain Date</a:t>
            </a:r>
          </a:p>
          <a:p>
            <a:pPr algn="ctr">
              <a:lnSpc>
                <a:spcPts val="1540"/>
              </a:lnSpc>
              <a:spcBef>
                <a:spcPct val="0"/>
              </a:spcBef>
            </a:pPr>
            <a:r>
              <a:rPr lang="en-US" sz="1100">
                <a:solidFill>
                  <a:srgbClr val="000000"/>
                </a:solidFill>
                <a:latin typeface="Canva Sans"/>
                <a:ea typeface="Canva Sans"/>
                <a:cs typeface="Canva Sans"/>
                <a:sym typeface="Canva Sans"/>
              </a:rPr>
              <a:t>25th Friday- 34th Harvest Moon Practice Round &amp; Horse Races</a:t>
            </a:r>
          </a:p>
          <a:p>
            <a:pPr algn="ctr">
              <a:lnSpc>
                <a:spcPts val="1540"/>
              </a:lnSpc>
              <a:spcBef>
                <a:spcPct val="0"/>
              </a:spcBef>
            </a:pPr>
            <a:r>
              <a:rPr lang="en-US" sz="1100">
                <a:solidFill>
                  <a:srgbClr val="000000"/>
                </a:solidFill>
                <a:latin typeface="Canva Sans"/>
                <a:ea typeface="Canva Sans"/>
                <a:cs typeface="Canva Sans"/>
                <a:sym typeface="Canva Sans"/>
              </a:rPr>
              <a:t>26th/27th Saturday/Sunday - 34th Harvest Moon Couples Invitational</a:t>
            </a:r>
          </a:p>
          <a:p>
            <a:pPr algn="ctr">
              <a:lnSpc>
                <a:spcPts val="1540"/>
              </a:lnSpc>
              <a:spcBef>
                <a:spcPct val="0"/>
              </a:spcBef>
            </a:pPr>
            <a:r>
              <a:rPr lang="en-US" sz="1100">
                <a:solidFill>
                  <a:srgbClr val="000000"/>
                </a:solidFill>
                <a:latin typeface="Canva Sans"/>
                <a:ea typeface="Canva Sans"/>
                <a:cs typeface="Canva Sans"/>
                <a:sym typeface="Canva Sans"/>
              </a:rPr>
              <a:t>28th-2nd Mon-Fri Drill &amp; Fill Green Aeration</a:t>
            </a:r>
          </a:p>
          <a:p>
            <a:pPr algn="ctr">
              <a:lnSpc>
                <a:spcPts val="1540"/>
              </a:lnSpc>
              <a:spcBef>
                <a:spcPct val="0"/>
              </a:spcBef>
            </a:pPr>
            <a:r>
              <a:rPr lang="en-US" b="true" sz="1100">
                <a:solidFill>
                  <a:srgbClr val="000000"/>
                </a:solidFill>
                <a:latin typeface="Canva Sans Bold"/>
                <a:ea typeface="Canva Sans Bold"/>
                <a:cs typeface="Canva Sans Bold"/>
                <a:sym typeface="Canva Sans Bold"/>
              </a:rPr>
              <a:t>October</a:t>
            </a:r>
          </a:p>
          <a:p>
            <a:pPr algn="ctr">
              <a:lnSpc>
                <a:spcPts val="1540"/>
              </a:lnSpc>
              <a:spcBef>
                <a:spcPct val="0"/>
              </a:spcBef>
            </a:pPr>
            <a:r>
              <a:rPr lang="en-US" sz="1100">
                <a:solidFill>
                  <a:srgbClr val="000000"/>
                </a:solidFill>
                <a:latin typeface="Canva Sans"/>
                <a:ea typeface="Canva Sans"/>
                <a:cs typeface="Canva Sans"/>
                <a:sym typeface="Canva Sans"/>
              </a:rPr>
              <a:t>12th Monday- FCA- Rain Date</a:t>
            </a:r>
          </a:p>
          <a:p>
            <a:pPr algn="ctr">
              <a:lnSpc>
                <a:spcPts val="1540"/>
              </a:lnSpc>
              <a:spcBef>
                <a:spcPct val="0"/>
              </a:spcBef>
            </a:pPr>
            <a:r>
              <a:rPr lang="en-US" sz="1100">
                <a:solidFill>
                  <a:srgbClr val="000000"/>
                </a:solidFill>
                <a:latin typeface="Canva Sans"/>
                <a:ea typeface="Canva Sans"/>
                <a:cs typeface="Canva Sans"/>
                <a:sym typeface="Canva Sans"/>
              </a:rPr>
              <a:t>15thThursday- ALL LEAGUE PLAY ENDS</a:t>
            </a:r>
          </a:p>
          <a:p>
            <a:pPr algn="ctr">
              <a:lnSpc>
                <a:spcPts val="1540"/>
              </a:lnSpc>
              <a:spcBef>
                <a:spcPct val="0"/>
              </a:spcBef>
            </a:pPr>
            <a:r>
              <a:rPr lang="en-US" sz="1100">
                <a:solidFill>
                  <a:srgbClr val="000000"/>
                </a:solidFill>
                <a:latin typeface="Canva Sans"/>
                <a:ea typeface="Canva Sans"/>
                <a:cs typeface="Canva Sans"/>
                <a:sym typeface="Canva Sans"/>
              </a:rPr>
              <a:t>16th Friday-GLOW Golf???</a:t>
            </a:r>
          </a:p>
          <a:p>
            <a:pPr algn="ctr">
              <a:lnSpc>
                <a:spcPts val="1540"/>
              </a:lnSpc>
              <a:spcBef>
                <a:spcPct val="0"/>
              </a:spcBef>
            </a:pPr>
            <a:r>
              <a:rPr lang="en-US" sz="1100">
                <a:solidFill>
                  <a:srgbClr val="000000"/>
                </a:solidFill>
                <a:latin typeface="Canva Sans"/>
                <a:ea typeface="Canva Sans"/>
                <a:cs typeface="Canva Sans"/>
                <a:sym typeface="Canva Sans"/>
              </a:rPr>
              <a:t>18th-20th Sunday-Tuesday MSSU Men’s Golf Tournament</a:t>
            </a:r>
          </a:p>
          <a:p>
            <a:pPr algn="ctr">
              <a:lnSpc>
                <a:spcPts val="1540"/>
              </a:lnSpc>
              <a:spcBef>
                <a:spcPct val="0"/>
              </a:spcBef>
            </a:pPr>
            <a:r>
              <a:rPr lang="en-US" sz="1100">
                <a:solidFill>
                  <a:srgbClr val="000000"/>
                </a:solidFill>
                <a:latin typeface="Canva Sans"/>
                <a:ea typeface="Canva Sans"/>
                <a:cs typeface="Canva Sans"/>
                <a:sym typeface="Canva Sans"/>
              </a:rPr>
              <a:t>31stSaturday- Closing Day/Supers Revenge Day- a.m</a:t>
            </a:r>
          </a:p>
          <a:p>
            <a:pPr algn="ctr">
              <a:lnSpc>
                <a:spcPts val="1540"/>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9301" t="-1136" r="-9301" b="-1136"/>
            </a:stretch>
          </a:blipFill>
        </p:spPr>
      </p:sp>
      <p:grpSp>
        <p:nvGrpSpPr>
          <p:cNvPr name="Group 3" id="3"/>
          <p:cNvGrpSpPr/>
          <p:nvPr/>
        </p:nvGrpSpPr>
        <p:grpSpPr>
          <a:xfrm rot="0">
            <a:off x="124460" y="5720877"/>
            <a:ext cx="7477248" cy="3295790"/>
            <a:chOff x="0" y="0"/>
            <a:chExt cx="2606448" cy="1148859"/>
          </a:xfrm>
        </p:grpSpPr>
        <p:sp>
          <p:nvSpPr>
            <p:cNvPr name="Freeform 4" id="4"/>
            <p:cNvSpPr/>
            <p:nvPr/>
          </p:nvSpPr>
          <p:spPr>
            <a:xfrm flipH="false" flipV="false" rot="0">
              <a:off x="0" y="0"/>
              <a:ext cx="2606448" cy="1148859"/>
            </a:xfrm>
            <a:custGeom>
              <a:avLst/>
              <a:gdLst/>
              <a:ahLst/>
              <a:cxnLst/>
              <a:rect r="r" b="b" t="t" l="l"/>
              <a:pathLst>
                <a:path h="1148859" w="2606448">
                  <a:moveTo>
                    <a:pt x="0" y="0"/>
                  </a:moveTo>
                  <a:lnTo>
                    <a:pt x="2606448" y="0"/>
                  </a:lnTo>
                  <a:lnTo>
                    <a:pt x="2606448" y="1148859"/>
                  </a:lnTo>
                  <a:lnTo>
                    <a:pt x="0" y="1148859"/>
                  </a:lnTo>
                  <a:close/>
                </a:path>
              </a:pathLst>
            </a:custGeom>
            <a:solidFill>
              <a:srgbClr val="000000"/>
            </a:solidFill>
          </p:spPr>
        </p:sp>
        <p:sp>
          <p:nvSpPr>
            <p:cNvPr name="TextBox 5" id="5"/>
            <p:cNvSpPr txBox="true"/>
            <p:nvPr/>
          </p:nvSpPr>
          <p:spPr>
            <a:xfrm>
              <a:off x="0" y="-47625"/>
              <a:ext cx="2606448" cy="1196484"/>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74499" y="3269450"/>
            <a:ext cx="1428997" cy="2635579"/>
          </a:xfrm>
          <a:custGeom>
            <a:avLst/>
            <a:gdLst/>
            <a:ahLst/>
            <a:cxnLst/>
            <a:rect r="r" b="b" t="t" l="l"/>
            <a:pathLst>
              <a:path h="2635579" w="1428997">
                <a:moveTo>
                  <a:pt x="0" y="0"/>
                </a:moveTo>
                <a:lnTo>
                  <a:pt x="1428998" y="0"/>
                </a:lnTo>
                <a:lnTo>
                  <a:pt x="1428998" y="2635579"/>
                </a:lnTo>
                <a:lnTo>
                  <a:pt x="0" y="2635579"/>
                </a:lnTo>
                <a:lnTo>
                  <a:pt x="0" y="0"/>
                </a:lnTo>
                <a:close/>
              </a:path>
            </a:pathLst>
          </a:custGeom>
          <a:blipFill>
            <a:blip r:embed="rId3"/>
            <a:stretch>
              <a:fillRect l="-19163" t="0" r="-19163" b="0"/>
            </a:stretch>
          </a:blipFill>
        </p:spPr>
      </p:sp>
      <p:sp>
        <p:nvSpPr>
          <p:cNvPr name="TextBox 7" id="7"/>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11</a:t>
            </a:r>
          </a:p>
        </p:txBody>
      </p:sp>
      <p:sp>
        <p:nvSpPr>
          <p:cNvPr name="TextBox 8" id="8"/>
          <p:cNvSpPr txBox="true"/>
          <p:nvPr/>
        </p:nvSpPr>
        <p:spPr>
          <a:xfrm rot="0">
            <a:off x="250149" y="166240"/>
            <a:ext cx="2496838" cy="1158263"/>
          </a:xfrm>
          <a:prstGeom prst="rect">
            <a:avLst/>
          </a:prstGeom>
        </p:spPr>
        <p:txBody>
          <a:bodyPr anchor="t" rtlCol="false" tIns="0" lIns="0" bIns="0" rIns="0">
            <a:spAutoFit/>
          </a:bodyPr>
          <a:lstStyle/>
          <a:p>
            <a:pPr algn="l">
              <a:lnSpc>
                <a:spcPts val="4670"/>
              </a:lnSpc>
            </a:pPr>
            <a:r>
              <a:rPr lang="en-US" sz="3336" b="true">
                <a:solidFill>
                  <a:srgbClr val="B6A148"/>
                </a:solidFill>
                <a:latin typeface="Playfair Display Bold"/>
                <a:ea typeface="Playfair Display Bold"/>
                <a:cs typeface="Playfair Display Bold"/>
                <a:sym typeface="Playfair Display Bold"/>
              </a:rPr>
              <a:t>March</a:t>
            </a:r>
          </a:p>
          <a:p>
            <a:pPr algn="l">
              <a:lnSpc>
                <a:spcPts val="4670"/>
              </a:lnSpc>
            </a:pPr>
            <a:r>
              <a:rPr lang="en-US" sz="3336">
                <a:solidFill>
                  <a:srgbClr val="000000"/>
                </a:solidFill>
                <a:latin typeface="Playfair Display"/>
                <a:ea typeface="Playfair Display"/>
                <a:cs typeface="Playfair Display"/>
                <a:sym typeface="Playfair Display"/>
              </a:rPr>
              <a:t>Course News</a:t>
            </a:r>
          </a:p>
        </p:txBody>
      </p:sp>
      <p:sp>
        <p:nvSpPr>
          <p:cNvPr name="TextBox 9" id="9"/>
          <p:cNvSpPr txBox="true"/>
          <p:nvPr/>
        </p:nvSpPr>
        <p:spPr>
          <a:xfrm rot="0">
            <a:off x="306988" y="5787468"/>
            <a:ext cx="7158424" cy="3229199"/>
          </a:xfrm>
          <a:prstGeom prst="rect">
            <a:avLst/>
          </a:prstGeom>
        </p:spPr>
        <p:txBody>
          <a:bodyPr anchor="t" rtlCol="false" tIns="0" lIns="0" bIns="0" rIns="0">
            <a:spAutoFit/>
          </a:bodyPr>
          <a:lstStyle/>
          <a:p>
            <a:pPr algn="ctr">
              <a:lnSpc>
                <a:spcPts val="1562"/>
              </a:lnSpc>
            </a:pPr>
            <a:r>
              <a:rPr lang="en-US" b="true" sz="1116">
                <a:solidFill>
                  <a:srgbClr val="FFFFFF"/>
                </a:solidFill>
                <a:latin typeface="Playfair Display Bold"/>
                <a:ea typeface="Playfair Display Bold"/>
                <a:cs typeface="Playfair Display Bold"/>
                <a:sym typeface="Playfair Display Bold"/>
              </a:rPr>
              <a:t>Keeping Our Greens Great: Drill &amp; Fill Aeration ⛳</a:t>
            </a:r>
          </a:p>
          <a:p>
            <a:pPr algn="ctr">
              <a:lnSpc>
                <a:spcPts val="1562"/>
              </a:lnSpc>
              <a:spcBef>
                <a:spcPct val="0"/>
              </a:spcBef>
            </a:pPr>
            <a:r>
              <a:rPr lang="en-US" b="true" sz="1116">
                <a:solidFill>
                  <a:srgbClr val="FFFFFF"/>
                </a:solidFill>
                <a:latin typeface="Playfair Display Bold"/>
                <a:ea typeface="Playfair Display Bold"/>
                <a:cs typeface="Playfair Display Bold"/>
                <a:sym typeface="Playfair Display Bold"/>
              </a:rPr>
              <a:t>If y</a:t>
            </a:r>
            <a:r>
              <a:rPr lang="en-US" b="true" sz="1116">
                <a:solidFill>
                  <a:srgbClr val="FFFFFF"/>
                </a:solidFill>
                <a:latin typeface="Playfair Display Bold"/>
                <a:ea typeface="Playfair Display Bold"/>
                <a:cs typeface="Playfair Display Bold"/>
                <a:sym typeface="Playfair Display Bold"/>
              </a:rPr>
              <a:t>ou’ve noticed some extra activity on the course this week, it’s for a very good reason. We are currently performing Drill &amp; Fill aeration, a critical "spa day" for our greens that ensures they stay firm, fast, and healthy all season long.</a:t>
            </a:r>
          </a:p>
          <a:p>
            <a:pPr algn="ctr">
              <a:lnSpc>
                <a:spcPts val="1562"/>
              </a:lnSpc>
              <a:spcBef>
                <a:spcPct val="0"/>
              </a:spcBef>
            </a:pPr>
            <a:r>
              <a:rPr lang="en-US" b="true" sz="1116">
                <a:solidFill>
                  <a:srgbClr val="FFFFFF"/>
                </a:solidFill>
                <a:latin typeface="Playfair Display Bold"/>
                <a:ea typeface="Playfair Display Bold"/>
                <a:cs typeface="Playfair Display Bold"/>
                <a:sym typeface="Playfair Display Bold"/>
              </a:rPr>
              <a:t>While we know nobody loves seeing tiny holes on their line, this process is a game-changer for our turf. Unlike standard aeration, the Drill &amp; Fill method goes deeper, bypassing the thatch layer to get sand and nutrients directly into the root zone. This improves drainage, helps the grass breathe, and prevents that "spongy" feel during the wetter spring months.</a:t>
            </a:r>
          </a:p>
          <a:p>
            <a:pPr algn="ctr">
              <a:lnSpc>
                <a:spcPts val="1562"/>
              </a:lnSpc>
              <a:spcBef>
                <a:spcPct val="0"/>
              </a:spcBef>
            </a:pPr>
          </a:p>
          <a:p>
            <a:pPr algn="ctr">
              <a:lnSpc>
                <a:spcPts val="1562"/>
              </a:lnSpc>
              <a:spcBef>
                <a:spcPct val="0"/>
              </a:spcBef>
            </a:pPr>
          </a:p>
          <a:p>
            <a:pPr algn="ctr">
              <a:lnSpc>
                <a:spcPts val="1562"/>
              </a:lnSpc>
              <a:spcBef>
                <a:spcPct val="0"/>
              </a:spcBef>
            </a:pPr>
            <a:r>
              <a:rPr lang="en-US" b="true" sz="1116">
                <a:solidFill>
                  <a:srgbClr val="FFFFFF"/>
                </a:solidFill>
                <a:latin typeface="Playfair Display Bold"/>
                <a:ea typeface="Playfair Display Bold"/>
                <a:cs typeface="Playfair Display Bold"/>
                <a:sym typeface="Playfair Display Bold"/>
              </a:rPr>
              <a:t>Why we do it:</a:t>
            </a:r>
          </a:p>
          <a:p>
            <a:pPr algn="ctr" marL="240983" indent="-120492" lvl="1">
              <a:lnSpc>
                <a:spcPts val="1562"/>
              </a:lnSpc>
              <a:spcBef>
                <a:spcPct val="0"/>
              </a:spcBef>
              <a:buFont typeface="Arial"/>
              <a:buChar char="•"/>
            </a:pPr>
            <a:r>
              <a:rPr lang="en-US" b="true" sz="1116">
                <a:solidFill>
                  <a:srgbClr val="FFFFFF"/>
                </a:solidFill>
                <a:latin typeface="Playfair Display Bold"/>
                <a:ea typeface="Playfair Display Bold"/>
                <a:cs typeface="Playfair Display Bold"/>
                <a:sym typeface="Playfair Display Bold"/>
              </a:rPr>
              <a:t>Superior Drainage: Keeps the greens playable even after heavy March showers.</a:t>
            </a:r>
          </a:p>
          <a:p>
            <a:pPr algn="ctr" marL="240983" indent="-120492" lvl="1">
              <a:lnSpc>
                <a:spcPts val="1562"/>
              </a:lnSpc>
              <a:spcBef>
                <a:spcPct val="0"/>
              </a:spcBef>
              <a:buFont typeface="Arial"/>
              <a:buChar char="•"/>
            </a:pPr>
            <a:r>
              <a:rPr lang="en-US" b="true" sz="1116">
                <a:solidFill>
                  <a:srgbClr val="FFFFFF"/>
                </a:solidFill>
                <a:latin typeface="Playfair Display Bold"/>
                <a:ea typeface="Playfair Display Bold"/>
                <a:cs typeface="Playfair Display Bold"/>
                <a:sym typeface="Playfair Display Bold"/>
              </a:rPr>
              <a:t>Root Health: Encourages deep root growth for heat resistance this summer.</a:t>
            </a:r>
          </a:p>
          <a:p>
            <a:pPr algn="ctr" marL="240983" indent="-120492" lvl="1">
              <a:lnSpc>
                <a:spcPts val="1562"/>
              </a:lnSpc>
              <a:spcBef>
                <a:spcPct val="0"/>
              </a:spcBef>
              <a:buFont typeface="Arial"/>
              <a:buChar char="•"/>
            </a:pPr>
            <a:r>
              <a:rPr lang="en-US" b="true" sz="1116">
                <a:solidFill>
                  <a:srgbClr val="FFFFFF"/>
                </a:solidFill>
                <a:latin typeface="Playfair Display Bold"/>
                <a:ea typeface="Playfair Display Bold"/>
                <a:cs typeface="Playfair Display Bold"/>
                <a:sym typeface="Playfair Display Bold"/>
              </a:rPr>
              <a:t>Smoother Surfaces: Once the sand settles, it creates a much more consistent putting surface.</a:t>
            </a:r>
          </a:p>
          <a:p>
            <a:pPr algn="ctr">
              <a:lnSpc>
                <a:spcPts val="1562"/>
              </a:lnSpc>
              <a:spcBef>
                <a:spcPct val="0"/>
              </a:spcBef>
            </a:pPr>
            <a:r>
              <a:rPr lang="en-US" b="true" sz="1116">
                <a:solidFill>
                  <a:srgbClr val="FFFFFF"/>
                </a:solidFill>
                <a:latin typeface="Playfair Display Bold"/>
                <a:ea typeface="Playfair Display Bold"/>
                <a:cs typeface="Playfair Display Bold"/>
                <a:sym typeface="Playfair Display Bold"/>
              </a:rPr>
              <a:t>We appreciate your patience while the maintenance crew works their magic. The short-term disruption is a small price to pay for the championship-level conditions we’ll enjoy for the rest of the year!</a:t>
            </a:r>
          </a:p>
          <a:p>
            <a:pPr algn="ctr">
              <a:lnSpc>
                <a:spcPts val="1562"/>
              </a:lnSpc>
              <a:spcBef>
                <a:spcPct val="0"/>
              </a:spcBef>
            </a:pPr>
          </a:p>
        </p:txBody>
      </p:sp>
      <p:sp>
        <p:nvSpPr>
          <p:cNvPr name="TextBox 10" id="10"/>
          <p:cNvSpPr txBox="true"/>
          <p:nvPr/>
        </p:nvSpPr>
        <p:spPr>
          <a:xfrm rot="0">
            <a:off x="1628998" y="4539615"/>
            <a:ext cx="4514404" cy="931546"/>
          </a:xfrm>
          <a:prstGeom prst="rect">
            <a:avLst/>
          </a:prstGeom>
        </p:spPr>
        <p:txBody>
          <a:bodyPr anchor="t" rtlCol="false" tIns="0" lIns="0" bIns="0" rIns="0">
            <a:spAutoFit/>
          </a:bodyPr>
          <a:lstStyle/>
          <a:p>
            <a:pPr algn="ctr">
              <a:lnSpc>
                <a:spcPts val="3779"/>
              </a:lnSpc>
            </a:pPr>
            <a:r>
              <a:rPr lang="en-US" sz="2699" b="true">
                <a:solidFill>
                  <a:srgbClr val="FFFFFF"/>
                </a:solidFill>
                <a:latin typeface="Playfair Display Bold"/>
                <a:ea typeface="Playfair Display Bold"/>
                <a:cs typeface="Playfair Display Bold"/>
                <a:sym typeface="Playfair Display Bold"/>
              </a:rPr>
              <a:t>March 23</a:t>
            </a:r>
            <a:r>
              <a:rPr lang="en-US" sz="2699" b="true">
                <a:solidFill>
                  <a:srgbClr val="FFFFFF"/>
                </a:solidFill>
                <a:latin typeface="Playfair Display Bold"/>
                <a:ea typeface="Playfair Display Bold"/>
                <a:cs typeface="Playfair Display Bold"/>
                <a:sym typeface="Playfair Display Bold"/>
              </a:rPr>
              <a:t>rd</a:t>
            </a:r>
            <a:r>
              <a:rPr lang="en-US" sz="2699" b="true">
                <a:solidFill>
                  <a:srgbClr val="FFFFFF"/>
                </a:solidFill>
                <a:latin typeface="Playfair Display Bold"/>
                <a:ea typeface="Playfair Display Bold"/>
                <a:cs typeface="Playfair Display Bold"/>
                <a:sym typeface="Playfair Display Bold"/>
              </a:rPr>
              <a:t> - 27</a:t>
            </a:r>
            <a:r>
              <a:rPr lang="en-US" sz="2699" b="true">
                <a:solidFill>
                  <a:srgbClr val="FFFFFF"/>
                </a:solidFill>
                <a:latin typeface="Playfair Display Bold"/>
                <a:ea typeface="Playfair Display Bold"/>
                <a:cs typeface="Playfair Display Bold"/>
                <a:sym typeface="Playfair Display Bold"/>
              </a:rPr>
              <a:t>th</a:t>
            </a:r>
          </a:p>
          <a:p>
            <a:pPr algn="ctr">
              <a:lnSpc>
                <a:spcPts val="3779"/>
              </a:lnSpc>
              <a:spcBef>
                <a:spcPct val="0"/>
              </a:spcBef>
            </a:pPr>
            <a:r>
              <a:rPr lang="en-US" b="true" sz="2699">
                <a:solidFill>
                  <a:srgbClr val="FFFFFF"/>
                </a:solidFill>
                <a:latin typeface="Playfair Display Bold"/>
                <a:ea typeface="Playfair Display Bold"/>
                <a:cs typeface="Playfair Display Bold"/>
                <a:sym typeface="Playfair Display Bold"/>
              </a:rPr>
              <a:t>DRILL &amp; Fill Green Aeration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1DDC8"/>
        </a:solidFill>
      </p:bgPr>
    </p:bg>
    <p:spTree>
      <p:nvGrpSpPr>
        <p:cNvPr id="1" name=""/>
        <p:cNvGrpSpPr/>
        <p:nvPr/>
      </p:nvGrpSpPr>
      <p:grpSpPr>
        <a:xfrm>
          <a:off x="0" y="0"/>
          <a:ext cx="0" cy="0"/>
          <a:chOff x="0" y="0"/>
          <a:chExt cx="0" cy="0"/>
        </a:xfrm>
      </p:grpSpPr>
      <p:sp>
        <p:nvSpPr>
          <p:cNvPr name="Freeform 2" id="2"/>
          <p:cNvSpPr/>
          <p:nvPr/>
        </p:nvSpPr>
        <p:spPr>
          <a:xfrm flipH="true" flipV="true" rot="799258">
            <a:off x="-337257" y="-1038921"/>
            <a:ext cx="2228994" cy="6234949"/>
          </a:xfrm>
          <a:custGeom>
            <a:avLst/>
            <a:gdLst/>
            <a:ahLst/>
            <a:cxnLst/>
            <a:rect r="r" b="b" t="t" l="l"/>
            <a:pathLst>
              <a:path h="6234949" w="2228994">
                <a:moveTo>
                  <a:pt x="2228994" y="6234949"/>
                </a:moveTo>
                <a:lnTo>
                  <a:pt x="0" y="6234949"/>
                </a:lnTo>
                <a:lnTo>
                  <a:pt x="0" y="0"/>
                </a:lnTo>
                <a:lnTo>
                  <a:pt x="2228994" y="0"/>
                </a:lnTo>
                <a:lnTo>
                  <a:pt x="2228994" y="6234949"/>
                </a:lnTo>
                <a:close/>
              </a:path>
            </a:pathLst>
          </a:custGeom>
          <a:blipFill>
            <a:blip r:embed="rId2"/>
            <a:stretch>
              <a:fillRect l="0" t="0" r="0" b="0"/>
            </a:stretch>
          </a:blipFill>
        </p:spPr>
      </p:sp>
      <p:sp>
        <p:nvSpPr>
          <p:cNvPr name="Freeform 3" id="3"/>
          <p:cNvSpPr/>
          <p:nvPr/>
        </p:nvSpPr>
        <p:spPr>
          <a:xfrm flipH="false" flipV="false" rot="0">
            <a:off x="3174083" y="-1679587"/>
            <a:ext cx="6217920" cy="6418498"/>
          </a:xfrm>
          <a:custGeom>
            <a:avLst/>
            <a:gdLst/>
            <a:ahLst/>
            <a:cxnLst/>
            <a:rect r="r" b="b" t="t" l="l"/>
            <a:pathLst>
              <a:path h="6418498" w="6217920">
                <a:moveTo>
                  <a:pt x="0" y="0"/>
                </a:moveTo>
                <a:lnTo>
                  <a:pt x="6217920" y="0"/>
                </a:lnTo>
                <a:lnTo>
                  <a:pt x="6217920" y="6418498"/>
                </a:lnTo>
                <a:lnTo>
                  <a:pt x="0" y="6418498"/>
                </a:lnTo>
                <a:lnTo>
                  <a:pt x="0" y="0"/>
                </a:lnTo>
                <a:close/>
              </a:path>
            </a:pathLst>
          </a:custGeom>
          <a:blipFill>
            <a:blip r:embed="rId3"/>
            <a:stretch>
              <a:fillRect l="0" t="0" r="0" b="0"/>
            </a:stretch>
          </a:blipFill>
        </p:spPr>
      </p:sp>
      <p:grpSp>
        <p:nvGrpSpPr>
          <p:cNvPr name="Group 4" id="4"/>
          <p:cNvGrpSpPr/>
          <p:nvPr/>
        </p:nvGrpSpPr>
        <p:grpSpPr>
          <a:xfrm rot="0">
            <a:off x="1041400" y="711200"/>
            <a:ext cx="5689600" cy="1367354"/>
            <a:chOff x="0" y="0"/>
            <a:chExt cx="2167467" cy="520897"/>
          </a:xfrm>
        </p:grpSpPr>
        <p:sp>
          <p:nvSpPr>
            <p:cNvPr name="Freeform 5" id="5"/>
            <p:cNvSpPr/>
            <p:nvPr/>
          </p:nvSpPr>
          <p:spPr>
            <a:xfrm flipH="false" flipV="false" rot="0">
              <a:off x="0" y="0"/>
              <a:ext cx="2167467" cy="520897"/>
            </a:xfrm>
            <a:custGeom>
              <a:avLst/>
              <a:gdLst/>
              <a:ahLst/>
              <a:cxnLst/>
              <a:rect r="r" b="b" t="t" l="l"/>
              <a:pathLst>
                <a:path h="520897" w="2167467">
                  <a:moveTo>
                    <a:pt x="25854" y="0"/>
                  </a:moveTo>
                  <a:lnTo>
                    <a:pt x="2141613" y="0"/>
                  </a:lnTo>
                  <a:cubicBezTo>
                    <a:pt x="2155892" y="0"/>
                    <a:pt x="2167467" y="11575"/>
                    <a:pt x="2167467" y="25854"/>
                  </a:cubicBezTo>
                  <a:lnTo>
                    <a:pt x="2167467" y="495043"/>
                  </a:lnTo>
                  <a:cubicBezTo>
                    <a:pt x="2167467" y="509322"/>
                    <a:pt x="2155892" y="520897"/>
                    <a:pt x="2141613" y="520897"/>
                  </a:cubicBezTo>
                  <a:lnTo>
                    <a:pt x="25854" y="520897"/>
                  </a:lnTo>
                  <a:cubicBezTo>
                    <a:pt x="11575" y="520897"/>
                    <a:pt x="0" y="509322"/>
                    <a:pt x="0" y="495043"/>
                  </a:cubicBezTo>
                  <a:lnTo>
                    <a:pt x="0" y="25854"/>
                  </a:lnTo>
                  <a:cubicBezTo>
                    <a:pt x="0" y="11575"/>
                    <a:pt x="11575" y="0"/>
                    <a:pt x="25854" y="0"/>
                  </a:cubicBezTo>
                  <a:close/>
                </a:path>
              </a:pathLst>
            </a:custGeom>
            <a:solidFill>
              <a:srgbClr val="F0F2EB"/>
            </a:solidFill>
            <a:ln cap="sq">
              <a:noFill/>
              <a:prstDash val="solid"/>
              <a:miter/>
            </a:ln>
          </p:spPr>
        </p:sp>
        <p:sp>
          <p:nvSpPr>
            <p:cNvPr name="TextBox 6" id="6"/>
            <p:cNvSpPr txBox="true"/>
            <p:nvPr/>
          </p:nvSpPr>
          <p:spPr>
            <a:xfrm>
              <a:off x="0" y="-28575"/>
              <a:ext cx="2167467" cy="549472"/>
            </a:xfrm>
            <a:prstGeom prst="rect">
              <a:avLst/>
            </a:prstGeom>
          </p:spPr>
          <p:txBody>
            <a:bodyPr anchor="ctr" rtlCol="false" tIns="47790" lIns="47790" bIns="47790" rIns="47790"/>
            <a:lstStyle/>
            <a:p>
              <a:pPr algn="ctr">
                <a:lnSpc>
                  <a:spcPts val="1843"/>
                </a:lnSpc>
                <a:spcBef>
                  <a:spcPct val="0"/>
                </a:spcBef>
              </a:pPr>
            </a:p>
          </p:txBody>
        </p:sp>
      </p:grpSp>
      <p:grpSp>
        <p:nvGrpSpPr>
          <p:cNvPr name="Group 7" id="7"/>
          <p:cNvGrpSpPr/>
          <p:nvPr/>
        </p:nvGrpSpPr>
        <p:grpSpPr>
          <a:xfrm rot="0">
            <a:off x="3640418" y="2365154"/>
            <a:ext cx="3090582" cy="2185194"/>
            <a:chOff x="0" y="0"/>
            <a:chExt cx="1177365" cy="832455"/>
          </a:xfrm>
        </p:grpSpPr>
        <p:sp>
          <p:nvSpPr>
            <p:cNvPr name="Freeform 8" id="8"/>
            <p:cNvSpPr/>
            <p:nvPr/>
          </p:nvSpPr>
          <p:spPr>
            <a:xfrm flipH="false" flipV="false" rot="0">
              <a:off x="0" y="0"/>
              <a:ext cx="1177365" cy="832455"/>
            </a:xfrm>
            <a:custGeom>
              <a:avLst/>
              <a:gdLst/>
              <a:ahLst/>
              <a:cxnLst/>
              <a:rect r="r" b="b" t="t" l="l"/>
              <a:pathLst>
                <a:path h="832455" w="1177365">
                  <a:moveTo>
                    <a:pt x="47595" y="0"/>
                  </a:moveTo>
                  <a:lnTo>
                    <a:pt x="1129770" y="0"/>
                  </a:lnTo>
                  <a:cubicBezTo>
                    <a:pt x="1156056" y="0"/>
                    <a:pt x="1177365" y="21309"/>
                    <a:pt x="1177365" y="47595"/>
                  </a:cubicBezTo>
                  <a:lnTo>
                    <a:pt x="1177365" y="784860"/>
                  </a:lnTo>
                  <a:cubicBezTo>
                    <a:pt x="1177365" y="811146"/>
                    <a:pt x="1156056" y="832455"/>
                    <a:pt x="1129770" y="832455"/>
                  </a:cubicBezTo>
                  <a:lnTo>
                    <a:pt x="47595" y="832455"/>
                  </a:lnTo>
                  <a:cubicBezTo>
                    <a:pt x="21309" y="832455"/>
                    <a:pt x="0" y="811146"/>
                    <a:pt x="0" y="784860"/>
                  </a:cubicBezTo>
                  <a:lnTo>
                    <a:pt x="0" y="47595"/>
                  </a:lnTo>
                  <a:cubicBezTo>
                    <a:pt x="0" y="21309"/>
                    <a:pt x="21309" y="0"/>
                    <a:pt x="47595" y="0"/>
                  </a:cubicBezTo>
                  <a:close/>
                </a:path>
              </a:pathLst>
            </a:custGeom>
            <a:solidFill>
              <a:srgbClr val="F0F2EB"/>
            </a:solidFill>
            <a:ln cap="sq">
              <a:noFill/>
              <a:prstDash val="solid"/>
              <a:miter/>
            </a:ln>
          </p:spPr>
        </p:sp>
        <p:sp>
          <p:nvSpPr>
            <p:cNvPr name="TextBox 9" id="9"/>
            <p:cNvSpPr txBox="true"/>
            <p:nvPr/>
          </p:nvSpPr>
          <p:spPr>
            <a:xfrm>
              <a:off x="0" y="-28575"/>
              <a:ext cx="1177365" cy="861030"/>
            </a:xfrm>
            <a:prstGeom prst="rect">
              <a:avLst/>
            </a:prstGeom>
          </p:spPr>
          <p:txBody>
            <a:bodyPr anchor="ctr" rtlCol="false" tIns="47790" lIns="47790" bIns="47790" rIns="47790"/>
            <a:lstStyle/>
            <a:p>
              <a:pPr algn="ctr">
                <a:lnSpc>
                  <a:spcPts val="1843"/>
                </a:lnSpc>
                <a:spcBef>
                  <a:spcPct val="0"/>
                </a:spcBef>
              </a:pPr>
            </a:p>
          </p:txBody>
        </p:sp>
      </p:grpSp>
      <p:grpSp>
        <p:nvGrpSpPr>
          <p:cNvPr name="Group 10" id="10"/>
          <p:cNvGrpSpPr/>
          <p:nvPr/>
        </p:nvGrpSpPr>
        <p:grpSpPr>
          <a:xfrm rot="0">
            <a:off x="1041400" y="5272311"/>
            <a:ext cx="5689600" cy="1833882"/>
            <a:chOff x="0" y="0"/>
            <a:chExt cx="2633580" cy="848860"/>
          </a:xfrm>
        </p:grpSpPr>
        <p:sp>
          <p:nvSpPr>
            <p:cNvPr name="Freeform 11" id="11"/>
            <p:cNvSpPr/>
            <p:nvPr/>
          </p:nvSpPr>
          <p:spPr>
            <a:xfrm flipH="false" flipV="false" rot="0">
              <a:off x="0" y="0"/>
              <a:ext cx="2633580" cy="848860"/>
            </a:xfrm>
            <a:custGeom>
              <a:avLst/>
              <a:gdLst/>
              <a:ahLst/>
              <a:cxnLst/>
              <a:rect r="r" b="b" t="t" l="l"/>
              <a:pathLst>
                <a:path h="848860" w="2633580">
                  <a:moveTo>
                    <a:pt x="25854" y="0"/>
                  </a:moveTo>
                  <a:lnTo>
                    <a:pt x="2607727" y="0"/>
                  </a:lnTo>
                  <a:cubicBezTo>
                    <a:pt x="2622005" y="0"/>
                    <a:pt x="2633580" y="11575"/>
                    <a:pt x="2633580" y="25854"/>
                  </a:cubicBezTo>
                  <a:lnTo>
                    <a:pt x="2633580" y="823007"/>
                  </a:lnTo>
                  <a:cubicBezTo>
                    <a:pt x="2633580" y="837285"/>
                    <a:pt x="2622005" y="848860"/>
                    <a:pt x="2607727" y="848860"/>
                  </a:cubicBezTo>
                  <a:lnTo>
                    <a:pt x="25854" y="848860"/>
                  </a:lnTo>
                  <a:cubicBezTo>
                    <a:pt x="11575" y="848860"/>
                    <a:pt x="0" y="837285"/>
                    <a:pt x="0" y="823007"/>
                  </a:cubicBezTo>
                  <a:lnTo>
                    <a:pt x="0" y="25854"/>
                  </a:lnTo>
                  <a:cubicBezTo>
                    <a:pt x="0" y="11575"/>
                    <a:pt x="11575" y="0"/>
                    <a:pt x="25854" y="0"/>
                  </a:cubicBezTo>
                  <a:close/>
                </a:path>
              </a:pathLst>
            </a:custGeom>
            <a:solidFill>
              <a:srgbClr val="F0F2EB"/>
            </a:solidFill>
            <a:ln cap="sq">
              <a:noFill/>
              <a:prstDash val="solid"/>
              <a:miter/>
            </a:ln>
          </p:spPr>
        </p:sp>
        <p:sp>
          <p:nvSpPr>
            <p:cNvPr name="TextBox 12" id="12"/>
            <p:cNvSpPr txBox="true"/>
            <p:nvPr/>
          </p:nvSpPr>
          <p:spPr>
            <a:xfrm>
              <a:off x="0" y="-28575"/>
              <a:ext cx="2633580" cy="877435"/>
            </a:xfrm>
            <a:prstGeom prst="rect">
              <a:avLst/>
            </a:prstGeom>
          </p:spPr>
          <p:txBody>
            <a:bodyPr anchor="ctr" rtlCol="false" tIns="47790" lIns="47790" bIns="47790" rIns="47790"/>
            <a:lstStyle/>
            <a:p>
              <a:pPr algn="ctr">
                <a:lnSpc>
                  <a:spcPts val="1843"/>
                </a:lnSpc>
                <a:spcBef>
                  <a:spcPct val="0"/>
                </a:spcBef>
              </a:pPr>
            </a:p>
          </p:txBody>
        </p:sp>
      </p:grpSp>
      <p:grpSp>
        <p:nvGrpSpPr>
          <p:cNvPr name="Group 13" id="13"/>
          <p:cNvGrpSpPr/>
          <p:nvPr/>
        </p:nvGrpSpPr>
        <p:grpSpPr>
          <a:xfrm rot="0">
            <a:off x="2481660" y="7290853"/>
            <a:ext cx="3082893" cy="1575604"/>
            <a:chOff x="0" y="0"/>
            <a:chExt cx="1426998" cy="729310"/>
          </a:xfrm>
        </p:grpSpPr>
        <p:sp>
          <p:nvSpPr>
            <p:cNvPr name="Freeform 14" id="14"/>
            <p:cNvSpPr/>
            <p:nvPr/>
          </p:nvSpPr>
          <p:spPr>
            <a:xfrm flipH="false" flipV="false" rot="0">
              <a:off x="0" y="0"/>
              <a:ext cx="1426998" cy="729310"/>
            </a:xfrm>
            <a:custGeom>
              <a:avLst/>
              <a:gdLst/>
              <a:ahLst/>
              <a:cxnLst/>
              <a:rect r="r" b="b" t="t" l="l"/>
              <a:pathLst>
                <a:path h="729310" w="1426998">
                  <a:moveTo>
                    <a:pt x="47714" y="0"/>
                  </a:moveTo>
                  <a:lnTo>
                    <a:pt x="1379284" y="0"/>
                  </a:lnTo>
                  <a:cubicBezTo>
                    <a:pt x="1405635" y="0"/>
                    <a:pt x="1426998" y="21362"/>
                    <a:pt x="1426998" y="47714"/>
                  </a:cubicBezTo>
                  <a:lnTo>
                    <a:pt x="1426998" y="681596"/>
                  </a:lnTo>
                  <a:cubicBezTo>
                    <a:pt x="1426998" y="707948"/>
                    <a:pt x="1405635" y="729310"/>
                    <a:pt x="1379284" y="729310"/>
                  </a:cubicBezTo>
                  <a:lnTo>
                    <a:pt x="47714" y="729310"/>
                  </a:lnTo>
                  <a:cubicBezTo>
                    <a:pt x="21362" y="729310"/>
                    <a:pt x="0" y="707948"/>
                    <a:pt x="0" y="681596"/>
                  </a:cubicBezTo>
                  <a:lnTo>
                    <a:pt x="0" y="47714"/>
                  </a:lnTo>
                  <a:cubicBezTo>
                    <a:pt x="0" y="21362"/>
                    <a:pt x="21362" y="0"/>
                    <a:pt x="47714" y="0"/>
                  </a:cubicBezTo>
                  <a:close/>
                </a:path>
              </a:pathLst>
            </a:custGeom>
            <a:solidFill>
              <a:srgbClr val="F0F2EB"/>
            </a:solidFill>
            <a:ln cap="sq">
              <a:noFill/>
              <a:prstDash val="solid"/>
              <a:miter/>
            </a:ln>
          </p:spPr>
        </p:sp>
        <p:sp>
          <p:nvSpPr>
            <p:cNvPr name="TextBox 15" id="15"/>
            <p:cNvSpPr txBox="true"/>
            <p:nvPr/>
          </p:nvSpPr>
          <p:spPr>
            <a:xfrm>
              <a:off x="0" y="-28575"/>
              <a:ext cx="1426998" cy="757885"/>
            </a:xfrm>
            <a:prstGeom prst="rect">
              <a:avLst/>
            </a:prstGeom>
          </p:spPr>
          <p:txBody>
            <a:bodyPr anchor="ctr" rtlCol="false" tIns="47790" lIns="47790" bIns="47790" rIns="47790"/>
            <a:lstStyle/>
            <a:p>
              <a:pPr algn="ctr">
                <a:lnSpc>
                  <a:spcPts val="1843"/>
                </a:lnSpc>
                <a:spcBef>
                  <a:spcPct val="0"/>
                </a:spcBef>
              </a:pPr>
            </a:p>
          </p:txBody>
        </p:sp>
      </p:grpSp>
      <p:sp>
        <p:nvSpPr>
          <p:cNvPr name="Freeform 16" id="16"/>
          <p:cNvSpPr/>
          <p:nvPr/>
        </p:nvSpPr>
        <p:spPr>
          <a:xfrm flipH="false" flipV="false" rot="-10800000">
            <a:off x="5564553" y="5340293"/>
            <a:ext cx="1166447" cy="1160615"/>
          </a:xfrm>
          <a:custGeom>
            <a:avLst/>
            <a:gdLst/>
            <a:ahLst/>
            <a:cxnLst/>
            <a:rect r="r" b="b" t="t" l="l"/>
            <a:pathLst>
              <a:path h="1160615" w="1166447">
                <a:moveTo>
                  <a:pt x="0" y="0"/>
                </a:moveTo>
                <a:lnTo>
                  <a:pt x="1166447" y="0"/>
                </a:lnTo>
                <a:lnTo>
                  <a:pt x="1166447" y="1160615"/>
                </a:lnTo>
                <a:lnTo>
                  <a:pt x="0" y="11606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974589" y="2302669"/>
            <a:ext cx="2310164" cy="2310164"/>
          </a:xfrm>
          <a:custGeom>
            <a:avLst/>
            <a:gdLst/>
            <a:ahLst/>
            <a:cxnLst/>
            <a:rect r="r" b="b" t="t" l="l"/>
            <a:pathLst>
              <a:path h="2310164" w="2310164">
                <a:moveTo>
                  <a:pt x="0" y="0"/>
                </a:moveTo>
                <a:lnTo>
                  <a:pt x="2310164" y="0"/>
                </a:lnTo>
                <a:lnTo>
                  <a:pt x="2310164" y="2310164"/>
                </a:lnTo>
                <a:lnTo>
                  <a:pt x="0" y="2310164"/>
                </a:lnTo>
                <a:lnTo>
                  <a:pt x="0" y="0"/>
                </a:lnTo>
                <a:close/>
              </a:path>
            </a:pathLst>
          </a:custGeom>
          <a:blipFill>
            <a:blip r:embed="rId6"/>
            <a:stretch>
              <a:fillRect l="0" t="-16666" r="0" b="-16666"/>
            </a:stretch>
          </a:blipFill>
          <a:ln cap="sq">
            <a:noFill/>
            <a:prstDash val="solid"/>
            <a:miter/>
          </a:ln>
        </p:spPr>
      </p:sp>
      <p:sp>
        <p:nvSpPr>
          <p:cNvPr name="Freeform 18" id="18"/>
          <p:cNvSpPr/>
          <p:nvPr/>
        </p:nvSpPr>
        <p:spPr>
          <a:xfrm flipH="false" flipV="false" rot="0">
            <a:off x="4901820" y="7548028"/>
            <a:ext cx="2762445" cy="2510372"/>
          </a:xfrm>
          <a:custGeom>
            <a:avLst/>
            <a:gdLst/>
            <a:ahLst/>
            <a:cxnLst/>
            <a:rect r="r" b="b" t="t" l="l"/>
            <a:pathLst>
              <a:path h="2510372" w="2762445">
                <a:moveTo>
                  <a:pt x="0" y="0"/>
                </a:moveTo>
                <a:lnTo>
                  <a:pt x="2762445" y="0"/>
                </a:lnTo>
                <a:lnTo>
                  <a:pt x="2762445" y="2510372"/>
                </a:lnTo>
                <a:lnTo>
                  <a:pt x="0" y="2510372"/>
                </a:lnTo>
                <a:lnTo>
                  <a:pt x="0" y="0"/>
                </a:lnTo>
                <a:close/>
              </a:path>
            </a:pathLst>
          </a:custGeom>
          <a:blipFill>
            <a:blip r:embed="rId7"/>
            <a:stretch>
              <a:fillRect l="0" t="0" r="0" b="0"/>
            </a:stretch>
          </a:blipFill>
        </p:spPr>
      </p:sp>
      <p:sp>
        <p:nvSpPr>
          <p:cNvPr name="TextBox 19" id="19"/>
          <p:cNvSpPr txBox="true"/>
          <p:nvPr/>
        </p:nvSpPr>
        <p:spPr>
          <a:xfrm rot="0">
            <a:off x="2648741" y="7617222"/>
            <a:ext cx="2748730" cy="1132417"/>
          </a:xfrm>
          <a:prstGeom prst="rect">
            <a:avLst/>
          </a:prstGeom>
        </p:spPr>
        <p:txBody>
          <a:bodyPr anchor="t" rtlCol="false" tIns="0" lIns="0" bIns="0" rIns="0">
            <a:spAutoFit/>
          </a:bodyPr>
          <a:lstStyle/>
          <a:p>
            <a:pPr algn="ctr">
              <a:lnSpc>
                <a:spcPts val="2257"/>
              </a:lnSpc>
            </a:pPr>
            <a:r>
              <a:rPr lang="en-US" sz="1411">
                <a:solidFill>
                  <a:srgbClr val="000000"/>
                </a:solidFill>
                <a:latin typeface="Century Gothic Paneuropean Light"/>
                <a:ea typeface="Century Gothic Paneuropean Light"/>
                <a:cs typeface="Century Gothic Paneuropean Light"/>
                <a:sym typeface="Century Gothic Paneuropean Light"/>
              </a:rPr>
              <a:t>I like to hang out with friends, going to the gym, participating in intramural sporting events, and reading.</a:t>
            </a:r>
          </a:p>
        </p:txBody>
      </p:sp>
      <p:sp>
        <p:nvSpPr>
          <p:cNvPr name="TextBox 20" id="20"/>
          <p:cNvSpPr txBox="true"/>
          <p:nvPr/>
        </p:nvSpPr>
        <p:spPr>
          <a:xfrm rot="0">
            <a:off x="2762445" y="7383585"/>
            <a:ext cx="2485811" cy="290788"/>
          </a:xfrm>
          <a:prstGeom prst="rect">
            <a:avLst/>
          </a:prstGeom>
        </p:spPr>
        <p:txBody>
          <a:bodyPr anchor="t" rtlCol="false" tIns="0" lIns="0" bIns="0" rIns="0">
            <a:spAutoFit/>
          </a:bodyPr>
          <a:lstStyle/>
          <a:p>
            <a:pPr algn="ctr">
              <a:lnSpc>
                <a:spcPts val="2370"/>
              </a:lnSpc>
            </a:pPr>
            <a:r>
              <a:rPr lang="en-US" sz="1693">
                <a:solidFill>
                  <a:srgbClr val="000000"/>
                </a:solidFill>
                <a:latin typeface="Lovelo"/>
                <a:ea typeface="Lovelo"/>
                <a:cs typeface="Lovelo"/>
                <a:sym typeface="Lovelo"/>
              </a:rPr>
              <a:t>hobbies</a:t>
            </a:r>
          </a:p>
        </p:txBody>
      </p:sp>
      <p:sp>
        <p:nvSpPr>
          <p:cNvPr name="Freeform 21" id="21"/>
          <p:cNvSpPr/>
          <p:nvPr/>
        </p:nvSpPr>
        <p:spPr>
          <a:xfrm flipH="true" flipV="false" rot="0">
            <a:off x="0" y="7649372"/>
            <a:ext cx="2762445" cy="2510372"/>
          </a:xfrm>
          <a:custGeom>
            <a:avLst/>
            <a:gdLst/>
            <a:ahLst/>
            <a:cxnLst/>
            <a:rect r="r" b="b" t="t" l="l"/>
            <a:pathLst>
              <a:path h="2510372" w="2762445">
                <a:moveTo>
                  <a:pt x="2762445" y="0"/>
                </a:moveTo>
                <a:lnTo>
                  <a:pt x="0" y="0"/>
                </a:lnTo>
                <a:lnTo>
                  <a:pt x="0" y="2510372"/>
                </a:lnTo>
                <a:lnTo>
                  <a:pt x="2762445" y="2510372"/>
                </a:lnTo>
                <a:lnTo>
                  <a:pt x="2762445" y="0"/>
                </a:lnTo>
                <a:close/>
              </a:path>
            </a:pathLst>
          </a:custGeom>
          <a:blipFill>
            <a:blip r:embed="rId7"/>
            <a:stretch>
              <a:fillRect l="0" t="0" r="0" b="0"/>
            </a:stretch>
          </a:blipFill>
        </p:spPr>
      </p:sp>
      <p:sp>
        <p:nvSpPr>
          <p:cNvPr name="TextBox 22" id="22"/>
          <p:cNvSpPr txBox="true"/>
          <p:nvPr/>
        </p:nvSpPr>
        <p:spPr>
          <a:xfrm rot="0">
            <a:off x="1782553" y="818558"/>
            <a:ext cx="4207294" cy="487256"/>
          </a:xfrm>
          <a:prstGeom prst="rect">
            <a:avLst/>
          </a:prstGeom>
        </p:spPr>
        <p:txBody>
          <a:bodyPr anchor="t" rtlCol="false" tIns="0" lIns="0" bIns="0" rIns="0">
            <a:spAutoFit/>
          </a:bodyPr>
          <a:lstStyle/>
          <a:p>
            <a:pPr algn="ctr">
              <a:lnSpc>
                <a:spcPts val="3951"/>
              </a:lnSpc>
            </a:pPr>
            <a:r>
              <a:rPr lang="en-US" sz="2822">
                <a:solidFill>
                  <a:srgbClr val="000000"/>
                </a:solidFill>
                <a:latin typeface="Lovelo"/>
                <a:ea typeface="Lovelo"/>
                <a:cs typeface="Lovelo"/>
                <a:sym typeface="Lovelo"/>
              </a:rPr>
              <a:t>HAVE YOU MET</a:t>
            </a:r>
          </a:p>
        </p:txBody>
      </p:sp>
      <p:sp>
        <p:nvSpPr>
          <p:cNvPr name="TextBox 23" id="23"/>
          <p:cNvSpPr txBox="true"/>
          <p:nvPr/>
        </p:nvSpPr>
        <p:spPr>
          <a:xfrm rot="0">
            <a:off x="1725397" y="1326626"/>
            <a:ext cx="4321606" cy="714609"/>
          </a:xfrm>
          <a:prstGeom prst="rect">
            <a:avLst/>
          </a:prstGeom>
        </p:spPr>
        <p:txBody>
          <a:bodyPr anchor="t" rtlCol="false" tIns="0" lIns="0" bIns="0" rIns="0">
            <a:spAutoFit/>
          </a:bodyPr>
          <a:lstStyle/>
          <a:p>
            <a:pPr algn="ctr">
              <a:lnSpc>
                <a:spcPts val="5836"/>
              </a:lnSpc>
            </a:pPr>
            <a:r>
              <a:rPr lang="en-US" sz="4168">
                <a:solidFill>
                  <a:srgbClr val="000000"/>
                </a:solidFill>
                <a:latin typeface="Halimum"/>
                <a:ea typeface="Halimum"/>
                <a:cs typeface="Halimum"/>
                <a:sym typeface="Halimum"/>
              </a:rPr>
              <a:t>Lillian</a:t>
            </a:r>
          </a:p>
        </p:txBody>
      </p:sp>
      <p:sp>
        <p:nvSpPr>
          <p:cNvPr name="TextBox 24" id="24"/>
          <p:cNvSpPr txBox="true"/>
          <p:nvPr/>
        </p:nvSpPr>
        <p:spPr>
          <a:xfrm rot="0">
            <a:off x="4409534" y="2577357"/>
            <a:ext cx="1738243" cy="290788"/>
          </a:xfrm>
          <a:prstGeom prst="rect">
            <a:avLst/>
          </a:prstGeom>
        </p:spPr>
        <p:txBody>
          <a:bodyPr anchor="t" rtlCol="false" tIns="0" lIns="0" bIns="0" rIns="0">
            <a:spAutoFit/>
          </a:bodyPr>
          <a:lstStyle/>
          <a:p>
            <a:pPr algn="ctr">
              <a:lnSpc>
                <a:spcPts val="2370"/>
              </a:lnSpc>
            </a:pPr>
            <a:r>
              <a:rPr lang="en-US" sz="1693">
                <a:solidFill>
                  <a:srgbClr val="000000"/>
                </a:solidFill>
                <a:latin typeface="Lovelo"/>
                <a:ea typeface="Lovelo"/>
                <a:cs typeface="Lovelo"/>
                <a:sym typeface="Lovelo"/>
              </a:rPr>
              <a:t>About Me</a:t>
            </a:r>
          </a:p>
        </p:txBody>
      </p:sp>
      <p:sp>
        <p:nvSpPr>
          <p:cNvPr name="TextBox 25" id="25"/>
          <p:cNvSpPr txBox="true"/>
          <p:nvPr/>
        </p:nvSpPr>
        <p:spPr>
          <a:xfrm rot="0">
            <a:off x="1331288" y="5423569"/>
            <a:ext cx="4625370" cy="290788"/>
          </a:xfrm>
          <a:prstGeom prst="rect">
            <a:avLst/>
          </a:prstGeom>
        </p:spPr>
        <p:txBody>
          <a:bodyPr anchor="t" rtlCol="false" tIns="0" lIns="0" bIns="0" rIns="0">
            <a:spAutoFit/>
          </a:bodyPr>
          <a:lstStyle/>
          <a:p>
            <a:pPr algn="ctr">
              <a:lnSpc>
                <a:spcPts val="2370"/>
              </a:lnSpc>
            </a:pPr>
            <a:r>
              <a:rPr lang="en-US" sz="1693">
                <a:solidFill>
                  <a:srgbClr val="000000"/>
                </a:solidFill>
                <a:latin typeface="Lovelo"/>
                <a:ea typeface="Lovelo"/>
                <a:cs typeface="Lovelo"/>
                <a:sym typeface="Lovelo"/>
              </a:rPr>
              <a:t>Education</a:t>
            </a:r>
          </a:p>
        </p:txBody>
      </p:sp>
      <p:sp>
        <p:nvSpPr>
          <p:cNvPr name="TextBox 26" id="26"/>
          <p:cNvSpPr txBox="true"/>
          <p:nvPr/>
        </p:nvSpPr>
        <p:spPr>
          <a:xfrm rot="0">
            <a:off x="1331288" y="5749938"/>
            <a:ext cx="5263434" cy="1132417"/>
          </a:xfrm>
          <a:prstGeom prst="rect">
            <a:avLst/>
          </a:prstGeom>
        </p:spPr>
        <p:txBody>
          <a:bodyPr anchor="t" rtlCol="false" tIns="0" lIns="0" bIns="0" rIns="0">
            <a:spAutoFit/>
          </a:bodyPr>
          <a:lstStyle/>
          <a:p>
            <a:pPr algn="l" marL="304659" indent="-152329" lvl="1">
              <a:lnSpc>
                <a:spcPts val="2257"/>
              </a:lnSpc>
              <a:buFont typeface="Arial"/>
              <a:buChar char="•"/>
            </a:pPr>
            <a:r>
              <a:rPr lang="en-US" sz="1411">
                <a:solidFill>
                  <a:srgbClr val="000000"/>
                </a:solidFill>
                <a:latin typeface="Century Gothic Paneuropean Light"/>
                <a:ea typeface="Century Gothic Paneuropean Light"/>
                <a:cs typeface="Century Gothic Paneuropean Light"/>
                <a:sym typeface="Century Gothic Paneuropean Light"/>
              </a:rPr>
              <a:t>Graduating in May from Pitt State</a:t>
            </a:r>
          </a:p>
          <a:p>
            <a:pPr algn="l" marL="304659" indent="-152329" lvl="1">
              <a:lnSpc>
                <a:spcPts val="2257"/>
              </a:lnSpc>
              <a:buFont typeface="Arial"/>
              <a:buChar char="•"/>
            </a:pPr>
            <a:r>
              <a:rPr lang="en-US" sz="1411">
                <a:solidFill>
                  <a:srgbClr val="000000"/>
                </a:solidFill>
                <a:latin typeface="Century Gothic Paneuropean Light"/>
                <a:ea typeface="Century Gothic Paneuropean Light"/>
                <a:cs typeface="Century Gothic Paneuropean Light"/>
                <a:sym typeface="Century Gothic Paneuropean Light"/>
              </a:rPr>
              <a:t>Bachelor's Degree in Psychology</a:t>
            </a:r>
          </a:p>
          <a:p>
            <a:pPr algn="l" marL="304659" indent="-152329" lvl="1">
              <a:lnSpc>
                <a:spcPts val="2257"/>
              </a:lnSpc>
              <a:buFont typeface="Arial"/>
              <a:buChar char="•"/>
            </a:pPr>
            <a:r>
              <a:rPr lang="en-US" sz="1411">
                <a:solidFill>
                  <a:srgbClr val="000000"/>
                </a:solidFill>
                <a:latin typeface="Century Gothic Paneuropean Light"/>
                <a:ea typeface="Century Gothic Paneuropean Light"/>
                <a:cs typeface="Century Gothic Paneuropean Light"/>
                <a:sym typeface="Century Gothic Paneuropean Light"/>
              </a:rPr>
              <a:t>Pursuing a career as a Child Life Specialist in a Children’s Hospital</a:t>
            </a:r>
          </a:p>
        </p:txBody>
      </p:sp>
      <p:sp>
        <p:nvSpPr>
          <p:cNvPr name="TextBox 27" id="27"/>
          <p:cNvSpPr txBox="true"/>
          <p:nvPr/>
        </p:nvSpPr>
        <p:spPr>
          <a:xfrm rot="0">
            <a:off x="3789394" y="2820520"/>
            <a:ext cx="2805328" cy="1504457"/>
          </a:xfrm>
          <a:prstGeom prst="rect">
            <a:avLst/>
          </a:prstGeom>
        </p:spPr>
        <p:txBody>
          <a:bodyPr anchor="t" rtlCol="false" tIns="0" lIns="0" bIns="0" rIns="0">
            <a:spAutoFit/>
          </a:bodyPr>
          <a:lstStyle/>
          <a:p>
            <a:pPr algn="l">
              <a:lnSpc>
                <a:spcPts val="1962"/>
              </a:lnSpc>
            </a:pPr>
            <a:r>
              <a:rPr lang="en-US" sz="1411">
                <a:solidFill>
                  <a:srgbClr val="000000"/>
                </a:solidFill>
                <a:latin typeface="Poppins"/>
                <a:ea typeface="Poppins"/>
                <a:cs typeface="Poppins"/>
                <a:sym typeface="Poppins"/>
              </a:rPr>
              <a:t>I have been here for 6 months. I had friends encourage me to interview, also my brother used to be in the Pro Shop. I am the youngest of 4 and enjoying being with family and friends.</a:t>
            </a:r>
          </a:p>
        </p:txBody>
      </p:sp>
      <p:sp>
        <p:nvSpPr>
          <p:cNvPr name="TextBox 28" id="28"/>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12</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3639" y="2386408"/>
            <a:ext cx="3750285" cy="7450634"/>
            <a:chOff x="0" y="0"/>
            <a:chExt cx="1428680" cy="2838337"/>
          </a:xfrm>
        </p:grpSpPr>
        <p:sp>
          <p:nvSpPr>
            <p:cNvPr name="Freeform 3" id="3"/>
            <p:cNvSpPr/>
            <p:nvPr/>
          </p:nvSpPr>
          <p:spPr>
            <a:xfrm flipH="false" flipV="false" rot="0">
              <a:off x="0" y="0"/>
              <a:ext cx="1428680" cy="2838337"/>
            </a:xfrm>
            <a:custGeom>
              <a:avLst/>
              <a:gdLst/>
              <a:ahLst/>
              <a:cxnLst/>
              <a:rect r="r" b="b" t="t" l="l"/>
              <a:pathLst>
                <a:path h="2838337" w="1428680">
                  <a:moveTo>
                    <a:pt x="0" y="0"/>
                  </a:moveTo>
                  <a:lnTo>
                    <a:pt x="1428680" y="0"/>
                  </a:lnTo>
                  <a:lnTo>
                    <a:pt x="1428680" y="2838337"/>
                  </a:lnTo>
                  <a:lnTo>
                    <a:pt x="0" y="2838337"/>
                  </a:lnTo>
                  <a:close/>
                </a:path>
              </a:pathLst>
            </a:custGeom>
            <a:solidFill>
              <a:srgbClr val="242424"/>
            </a:solidFill>
          </p:spPr>
        </p:sp>
        <p:sp>
          <p:nvSpPr>
            <p:cNvPr name="TextBox 4" id="4"/>
            <p:cNvSpPr txBox="true"/>
            <p:nvPr/>
          </p:nvSpPr>
          <p:spPr>
            <a:xfrm>
              <a:off x="0" y="-38100"/>
              <a:ext cx="1428680" cy="2876437"/>
            </a:xfrm>
            <a:prstGeom prst="rect">
              <a:avLst/>
            </a:prstGeom>
          </p:spPr>
          <p:txBody>
            <a:bodyPr anchor="ctr" rtlCol="false" tIns="47790" lIns="47790" bIns="47790" rIns="47790"/>
            <a:lstStyle/>
            <a:p>
              <a:pPr algn="ctr">
                <a:lnSpc>
                  <a:spcPts val="1819"/>
                </a:lnSpc>
              </a:pPr>
            </a:p>
            <a:p>
              <a:pPr algn="ctr">
                <a:lnSpc>
                  <a:spcPts val="1819"/>
                </a:lnSpc>
              </a:pPr>
            </a:p>
            <a:p>
              <a:pPr algn="ctr">
                <a:lnSpc>
                  <a:spcPts val="1819"/>
                </a:lnSpc>
              </a:pPr>
            </a:p>
            <a:p>
              <a:pPr algn="ctr">
                <a:lnSpc>
                  <a:spcPts val="1819"/>
                </a:lnSpc>
              </a:pPr>
              <a:r>
                <a:rPr lang="en-US" sz="1299" b="true">
                  <a:solidFill>
                    <a:srgbClr val="FFFFFF"/>
                  </a:solidFill>
                  <a:latin typeface="Poppins Semi-Bold"/>
                  <a:ea typeface="Poppins Semi-Bold"/>
                  <a:cs typeface="Poppins Semi-Bold"/>
                  <a:sym typeface="Poppins Semi-Bold"/>
                </a:rPr>
                <a:t>The clubhouse is buzzing this month, and we’ve lined up a packed schedule designed for one thing: maximum enjoyment. Whether you’re looking to sharpen your skills, meet new friends, or just unwind after a long week, there’s an event with your name on it.</a:t>
              </a:r>
            </a:p>
            <a:p>
              <a:pPr algn="ctr">
                <a:lnSpc>
                  <a:spcPts val="1819"/>
                </a:lnSpc>
              </a:pPr>
              <a:r>
                <a:rPr lang="en-US" sz="1299" b="true">
                  <a:solidFill>
                    <a:srgbClr val="FFFFFF"/>
                  </a:solidFill>
                  <a:latin typeface="Poppins Semi-Bold"/>
                  <a:ea typeface="Poppins Semi-Bold"/>
                  <a:cs typeface="Poppins Semi-Bold"/>
                  <a:sym typeface="Poppins Semi-Bold"/>
                </a:rPr>
                <a:t>We believe the best part of this club is the community, and it’s just not the same without you in the mix. From low-key mixers to our high-energy signature events, this month is all about getting the most out of your membership.</a:t>
              </a:r>
            </a:p>
            <a:p>
              <a:pPr algn="ctr">
                <a:lnSpc>
                  <a:spcPts val="1819"/>
                </a:lnSpc>
              </a:pPr>
              <a:r>
                <a:rPr lang="en-US" sz="1299" b="true">
                  <a:solidFill>
                    <a:srgbClr val="FFFFFF"/>
                  </a:solidFill>
                  <a:latin typeface="Poppins Semi-Bold"/>
                  <a:ea typeface="Poppins Semi-Bold"/>
                  <a:cs typeface="Poppins Semi-Bold"/>
                  <a:sym typeface="Poppins Semi-Bold"/>
                </a:rPr>
                <a:t>Take a peek at the following pages to see:</a:t>
              </a:r>
            </a:p>
            <a:p>
              <a:pPr algn="ctr" marL="280669" indent="-140335" lvl="1">
                <a:lnSpc>
                  <a:spcPts val="1819"/>
                </a:lnSpc>
                <a:buFont typeface="Arial"/>
                <a:buChar char="•"/>
              </a:pPr>
              <a:r>
                <a:rPr lang="en-US" b="true" sz="1299">
                  <a:solidFill>
                    <a:srgbClr val="FFFFFF"/>
                  </a:solidFill>
                  <a:latin typeface="Poppins Semi-Bold"/>
                  <a:ea typeface="Poppins Semi-Bold"/>
                  <a:cs typeface="Poppins Semi-Bold"/>
                  <a:sym typeface="Poppins Semi-Bold"/>
                </a:rPr>
                <a:t>Social Highlights: Dinners, mixers, and themed nights you won't want to miss.</a:t>
              </a:r>
            </a:p>
            <a:p>
              <a:pPr algn="ctr" marL="280669" indent="-140335" lvl="1">
                <a:lnSpc>
                  <a:spcPts val="1819"/>
                </a:lnSpc>
                <a:buFont typeface="Arial"/>
                <a:buChar char="•"/>
              </a:pPr>
              <a:r>
                <a:rPr lang="en-US" b="true" sz="1299">
                  <a:solidFill>
                    <a:srgbClr val="FFFFFF"/>
                  </a:solidFill>
                  <a:latin typeface="Poppins Semi-Bold"/>
                  <a:ea typeface="Poppins Semi-Bold"/>
                  <a:cs typeface="Poppins Semi-Bold"/>
                  <a:sym typeface="Poppins Semi-Bold"/>
                </a:rPr>
                <a:t>Golf &amp; Greens</a:t>
              </a:r>
              <a:r>
                <a:rPr lang="en-US" b="true" sz="1299">
                  <a:solidFill>
                    <a:srgbClr val="FFFFFF"/>
                  </a:solidFill>
                  <a:latin typeface="Poppins Semi-Bold"/>
                  <a:ea typeface="Poppins Semi-Bold"/>
                  <a:cs typeface="Poppins Semi-Bold"/>
                  <a:sym typeface="Poppins Semi-Bold"/>
                </a:rPr>
                <a:t>: Pro Shop and News Updates</a:t>
              </a:r>
            </a:p>
            <a:p>
              <a:pPr algn="ctr" marL="280669" indent="-140335" lvl="1">
                <a:lnSpc>
                  <a:spcPts val="1819"/>
                </a:lnSpc>
                <a:buFont typeface="Arial"/>
                <a:buChar char="•"/>
              </a:pPr>
              <a:r>
                <a:rPr lang="en-US" b="true" sz="1299">
                  <a:solidFill>
                    <a:srgbClr val="FFFFFF"/>
                  </a:solidFill>
                  <a:latin typeface="Poppins Semi-Bold"/>
                  <a:ea typeface="Poppins Semi-Bold"/>
                  <a:cs typeface="Poppins Semi-Bold"/>
                  <a:sym typeface="Poppins Semi-Bold"/>
                </a:rPr>
                <a:t>Member News: Updates to membership information and policies.</a:t>
              </a:r>
            </a:p>
            <a:p>
              <a:pPr algn="ctr">
                <a:lnSpc>
                  <a:spcPts val="1819"/>
                </a:lnSpc>
              </a:pPr>
              <a:r>
                <a:rPr lang="en-US" sz="1299" b="true">
                  <a:solidFill>
                    <a:srgbClr val="FFFFFF"/>
                  </a:solidFill>
                  <a:latin typeface="Poppins Semi-Bold"/>
                  <a:ea typeface="Poppins Semi-Bold"/>
                  <a:cs typeface="Poppins Semi-Bold"/>
                  <a:sym typeface="Poppins Semi-Bold"/>
                </a:rPr>
                <a:t>Flip through to find your favorites and get those dates in your diary—we can't wait to see you there!</a:t>
              </a:r>
            </a:p>
            <a:p>
              <a:pPr algn="ctr">
                <a:lnSpc>
                  <a:spcPts val="1819"/>
                </a:lnSpc>
              </a:pPr>
            </a:p>
          </p:txBody>
        </p:sp>
      </p:grpSp>
      <p:grpSp>
        <p:nvGrpSpPr>
          <p:cNvPr name="Group 5" id="5"/>
          <p:cNvGrpSpPr/>
          <p:nvPr/>
        </p:nvGrpSpPr>
        <p:grpSpPr>
          <a:xfrm rot="0">
            <a:off x="1358822" y="0"/>
            <a:ext cx="5054757" cy="2083459"/>
            <a:chOff x="0" y="0"/>
            <a:chExt cx="4779857" cy="1970151"/>
          </a:xfrm>
        </p:grpSpPr>
        <p:sp>
          <p:nvSpPr>
            <p:cNvPr name="Freeform 6" id="6"/>
            <p:cNvSpPr/>
            <p:nvPr/>
          </p:nvSpPr>
          <p:spPr>
            <a:xfrm flipH="false" flipV="false" rot="0">
              <a:off x="-139" y="0"/>
              <a:ext cx="4779869" cy="1970024"/>
            </a:xfrm>
            <a:custGeom>
              <a:avLst/>
              <a:gdLst/>
              <a:ahLst/>
              <a:cxnLst/>
              <a:rect r="r" b="b" t="t" l="l"/>
              <a:pathLst>
                <a:path h="1970024" w="4779869">
                  <a:moveTo>
                    <a:pt x="4763740" y="184404"/>
                  </a:moveTo>
                  <a:cubicBezTo>
                    <a:pt x="4763359" y="123444"/>
                    <a:pt x="4772757" y="6604"/>
                    <a:pt x="4772757" y="6604"/>
                  </a:cubicBezTo>
                  <a:lnTo>
                    <a:pt x="4627850" y="4318"/>
                  </a:lnTo>
                  <a:lnTo>
                    <a:pt x="4422364" y="14097"/>
                  </a:lnTo>
                  <a:cubicBezTo>
                    <a:pt x="4422364" y="14097"/>
                    <a:pt x="4088735" y="-1905"/>
                    <a:pt x="4056858" y="13081"/>
                  </a:cubicBezTo>
                  <a:cubicBezTo>
                    <a:pt x="4024854" y="28067"/>
                    <a:pt x="3958941" y="4318"/>
                    <a:pt x="3958941" y="4318"/>
                  </a:cubicBezTo>
                  <a:lnTo>
                    <a:pt x="920508" y="2413"/>
                  </a:lnTo>
                  <a:lnTo>
                    <a:pt x="629551" y="1651"/>
                  </a:lnTo>
                  <a:lnTo>
                    <a:pt x="402602" y="9525"/>
                  </a:lnTo>
                  <a:lnTo>
                    <a:pt x="138823" y="8763"/>
                  </a:lnTo>
                  <a:lnTo>
                    <a:pt x="38747" y="0"/>
                  </a:lnTo>
                  <a:cubicBezTo>
                    <a:pt x="22872" y="0"/>
                    <a:pt x="10045" y="12700"/>
                    <a:pt x="10045" y="28575"/>
                  </a:cubicBezTo>
                  <a:lnTo>
                    <a:pt x="26301" y="273685"/>
                  </a:lnTo>
                  <a:lnTo>
                    <a:pt x="8521" y="545084"/>
                  </a:lnTo>
                  <a:lnTo>
                    <a:pt x="6362" y="1324356"/>
                  </a:lnTo>
                  <a:lnTo>
                    <a:pt x="14363" y="1503172"/>
                  </a:lnTo>
                  <a:cubicBezTo>
                    <a:pt x="14363" y="1503172"/>
                    <a:pt x="-10656" y="1544320"/>
                    <a:pt x="5346" y="1704340"/>
                  </a:cubicBezTo>
                  <a:cubicBezTo>
                    <a:pt x="21348" y="1864360"/>
                    <a:pt x="38620" y="1959610"/>
                    <a:pt x="38620" y="1959610"/>
                  </a:cubicBezTo>
                  <a:lnTo>
                    <a:pt x="122186" y="1959864"/>
                  </a:lnTo>
                  <a:lnTo>
                    <a:pt x="294906" y="1943354"/>
                  </a:lnTo>
                  <a:lnTo>
                    <a:pt x="521855" y="1960880"/>
                  </a:lnTo>
                  <a:lnTo>
                    <a:pt x="760488" y="1970024"/>
                  </a:lnTo>
                  <a:lnTo>
                    <a:pt x="895870" y="1944878"/>
                  </a:lnTo>
                  <a:lnTo>
                    <a:pt x="998105" y="1962150"/>
                  </a:lnTo>
                  <a:lnTo>
                    <a:pt x="4023711" y="1964055"/>
                  </a:lnTo>
                  <a:lnTo>
                    <a:pt x="4266662" y="1964690"/>
                  </a:lnTo>
                  <a:lnTo>
                    <a:pt x="4503517" y="1955038"/>
                  </a:lnTo>
                  <a:lnTo>
                    <a:pt x="4689826" y="1965833"/>
                  </a:lnTo>
                  <a:lnTo>
                    <a:pt x="4767296" y="1966087"/>
                  </a:lnTo>
                  <a:lnTo>
                    <a:pt x="4767677" y="1818132"/>
                  </a:lnTo>
                  <a:lnTo>
                    <a:pt x="4767931" y="1704467"/>
                  </a:lnTo>
                  <a:lnTo>
                    <a:pt x="4760057" y="1498981"/>
                  </a:lnTo>
                  <a:lnTo>
                    <a:pt x="4768947" y="1330833"/>
                  </a:lnTo>
                  <a:lnTo>
                    <a:pt x="4770725" y="669671"/>
                  </a:lnTo>
                  <a:lnTo>
                    <a:pt x="4779869" y="422656"/>
                  </a:lnTo>
                  <a:cubicBezTo>
                    <a:pt x="4779869" y="422656"/>
                    <a:pt x="4763867" y="245110"/>
                    <a:pt x="4763486" y="184150"/>
                  </a:cubicBezTo>
                  <a:close/>
                </a:path>
              </a:pathLst>
            </a:custGeom>
            <a:blipFill>
              <a:blip r:embed="rId2"/>
              <a:stretch>
                <a:fillRect l="-2" t="-372" r="-2" b="-372"/>
              </a:stretch>
            </a:blipFill>
          </p:spPr>
        </p:sp>
      </p:grpSp>
      <p:sp>
        <p:nvSpPr>
          <p:cNvPr name="TextBox 7" id="7"/>
          <p:cNvSpPr txBox="true"/>
          <p:nvPr/>
        </p:nvSpPr>
        <p:spPr>
          <a:xfrm rot="0">
            <a:off x="7296237" y="9492512"/>
            <a:ext cx="143369" cy="181469"/>
          </a:xfrm>
          <a:prstGeom prst="rect">
            <a:avLst/>
          </a:prstGeom>
        </p:spPr>
        <p:txBody>
          <a:bodyPr anchor="t" rtlCol="false" tIns="0" lIns="0" bIns="0" rIns="0" wrap="none">
            <a:spAutoFit/>
          </a:bodyPr>
          <a:lstStyle/>
          <a:p>
            <a:pPr algn="ctr" marL="0" indent="0" lvl="0">
              <a:lnSpc>
                <a:spcPts val="2634"/>
              </a:lnSpc>
              <a:spcBef>
                <a:spcPct val="0"/>
              </a:spcBef>
            </a:pPr>
            <a:r>
              <a:rPr lang="en-US" sz="1881" strike="noStrike" u="none">
                <a:solidFill>
                  <a:srgbClr val="1E170F"/>
                </a:solidFill>
                <a:latin typeface="Canva Sans"/>
                <a:ea typeface="Canva Sans"/>
                <a:cs typeface="Canva Sans"/>
                <a:sym typeface="Canva Sans"/>
              </a:rPr>
              <a:t>2</a:t>
            </a:r>
          </a:p>
        </p:txBody>
      </p:sp>
      <p:sp>
        <p:nvSpPr>
          <p:cNvPr name="TextBox 8" id="8"/>
          <p:cNvSpPr txBox="true"/>
          <p:nvPr/>
        </p:nvSpPr>
        <p:spPr>
          <a:xfrm rot="0">
            <a:off x="377415" y="2622410"/>
            <a:ext cx="2844800" cy="912617"/>
          </a:xfrm>
          <a:prstGeom prst="rect">
            <a:avLst/>
          </a:prstGeom>
        </p:spPr>
        <p:txBody>
          <a:bodyPr anchor="t" rtlCol="false" tIns="0" lIns="0" bIns="0" rIns="0">
            <a:spAutoFit/>
          </a:bodyPr>
          <a:lstStyle/>
          <a:p>
            <a:pPr algn="l">
              <a:lnSpc>
                <a:spcPts val="3687"/>
              </a:lnSpc>
            </a:pPr>
            <a:r>
              <a:rPr lang="en-US" sz="2634" b="true">
                <a:solidFill>
                  <a:srgbClr val="FFFFFF"/>
                </a:solidFill>
                <a:latin typeface="Playfair Display Bold"/>
                <a:ea typeface="Playfair Display Bold"/>
                <a:cs typeface="Playfair Display Bold"/>
                <a:sym typeface="Playfair Display Bold"/>
              </a:rPr>
              <a:t>Twin Hills</a:t>
            </a:r>
          </a:p>
          <a:p>
            <a:pPr algn="l">
              <a:lnSpc>
                <a:spcPts val="3687"/>
              </a:lnSpc>
            </a:pPr>
            <a:r>
              <a:rPr lang="en-US" sz="2634" b="true">
                <a:solidFill>
                  <a:srgbClr val="FFFFFF"/>
                </a:solidFill>
                <a:latin typeface="Playfair Display Bold"/>
                <a:ea typeface="Playfair Display Bold"/>
                <a:cs typeface="Playfair Display Bold"/>
                <a:sym typeface="Playfair Display Bold"/>
              </a:rPr>
              <a:t>News &amp; Events</a:t>
            </a:r>
          </a:p>
        </p:txBody>
      </p:sp>
      <p:sp>
        <p:nvSpPr>
          <p:cNvPr name="TextBox 9" id="9"/>
          <p:cNvSpPr txBox="true"/>
          <p:nvPr/>
        </p:nvSpPr>
        <p:spPr>
          <a:xfrm rot="0">
            <a:off x="4414651" y="3799167"/>
            <a:ext cx="3033986" cy="516156"/>
          </a:xfrm>
          <a:prstGeom prst="rect">
            <a:avLst/>
          </a:prstGeom>
        </p:spPr>
        <p:txBody>
          <a:bodyPr anchor="t" rtlCol="false" tIns="0" lIns="0" bIns="0" rIns="0">
            <a:spAutoFit/>
          </a:bodyPr>
          <a:lstStyle/>
          <a:p>
            <a:pPr algn="just">
              <a:lnSpc>
                <a:spcPts val="2000"/>
              </a:lnSpc>
            </a:pPr>
            <a:r>
              <a:rPr lang="en-US" sz="1428" b="true">
                <a:solidFill>
                  <a:srgbClr val="000000"/>
                </a:solidFill>
                <a:latin typeface="Poppins Bold"/>
                <a:ea typeface="Poppins Bold"/>
                <a:cs typeface="Poppins Bold"/>
                <a:sym typeface="Poppins Bold"/>
              </a:rPr>
              <a:t>Page 3</a:t>
            </a:r>
          </a:p>
          <a:p>
            <a:pPr algn="just" marL="0" indent="0" lvl="0">
              <a:lnSpc>
                <a:spcPts val="2000"/>
              </a:lnSpc>
              <a:spcBef>
                <a:spcPct val="0"/>
              </a:spcBef>
            </a:pPr>
            <a:r>
              <a:rPr lang="en-US" b="true" sz="1428">
                <a:solidFill>
                  <a:srgbClr val="000000"/>
                </a:solidFill>
                <a:latin typeface="Poppins Bold"/>
                <a:ea typeface="Poppins Bold"/>
                <a:cs typeface="Poppins Bold"/>
                <a:sym typeface="Poppins Bold"/>
              </a:rPr>
              <a:t>            Clubhouse News &amp; Events</a:t>
            </a:r>
          </a:p>
        </p:txBody>
      </p:sp>
      <p:sp>
        <p:nvSpPr>
          <p:cNvPr name="TextBox 10" id="10"/>
          <p:cNvSpPr txBox="true"/>
          <p:nvPr/>
        </p:nvSpPr>
        <p:spPr>
          <a:xfrm rot="0">
            <a:off x="4414651" y="4620123"/>
            <a:ext cx="3033986" cy="516156"/>
          </a:xfrm>
          <a:prstGeom prst="rect">
            <a:avLst/>
          </a:prstGeom>
        </p:spPr>
        <p:txBody>
          <a:bodyPr anchor="t" rtlCol="false" tIns="0" lIns="0" bIns="0" rIns="0">
            <a:spAutoFit/>
          </a:bodyPr>
          <a:lstStyle/>
          <a:p>
            <a:pPr algn="just">
              <a:lnSpc>
                <a:spcPts val="2000"/>
              </a:lnSpc>
            </a:pPr>
            <a:r>
              <a:rPr lang="en-US" sz="1428" b="true">
                <a:solidFill>
                  <a:srgbClr val="000000"/>
                </a:solidFill>
                <a:latin typeface="Poppins Bold"/>
                <a:ea typeface="Poppins Bold"/>
                <a:cs typeface="Poppins Bold"/>
                <a:sym typeface="Poppins Bold"/>
              </a:rPr>
              <a:t>Page 5</a:t>
            </a:r>
          </a:p>
          <a:p>
            <a:pPr algn="just" marL="0" indent="0" lvl="0">
              <a:lnSpc>
                <a:spcPts val="2000"/>
              </a:lnSpc>
              <a:spcBef>
                <a:spcPct val="0"/>
              </a:spcBef>
            </a:pPr>
            <a:r>
              <a:rPr lang="en-US" b="true" sz="1428">
                <a:solidFill>
                  <a:srgbClr val="000000"/>
                </a:solidFill>
                <a:latin typeface="Poppins Bold"/>
                <a:ea typeface="Poppins Bold"/>
                <a:cs typeface="Poppins Bold"/>
                <a:sym typeface="Poppins Bold"/>
              </a:rPr>
              <a:t>            Events Calendar</a:t>
            </a:r>
          </a:p>
        </p:txBody>
      </p:sp>
      <p:sp>
        <p:nvSpPr>
          <p:cNvPr name="TextBox 11" id="11"/>
          <p:cNvSpPr txBox="true"/>
          <p:nvPr/>
        </p:nvSpPr>
        <p:spPr>
          <a:xfrm rot="0">
            <a:off x="4414651" y="5439781"/>
            <a:ext cx="3033986" cy="516156"/>
          </a:xfrm>
          <a:prstGeom prst="rect">
            <a:avLst/>
          </a:prstGeom>
        </p:spPr>
        <p:txBody>
          <a:bodyPr anchor="t" rtlCol="false" tIns="0" lIns="0" bIns="0" rIns="0">
            <a:spAutoFit/>
          </a:bodyPr>
          <a:lstStyle/>
          <a:p>
            <a:pPr algn="just">
              <a:lnSpc>
                <a:spcPts val="2000"/>
              </a:lnSpc>
            </a:pPr>
            <a:r>
              <a:rPr lang="en-US" sz="1428" b="true">
                <a:solidFill>
                  <a:srgbClr val="000000"/>
                </a:solidFill>
                <a:latin typeface="Poppins Bold"/>
                <a:ea typeface="Poppins Bold"/>
                <a:cs typeface="Poppins Bold"/>
                <a:sym typeface="Poppins Bold"/>
              </a:rPr>
              <a:t>Page 8</a:t>
            </a:r>
          </a:p>
          <a:p>
            <a:pPr algn="just" marL="0" indent="0" lvl="0">
              <a:lnSpc>
                <a:spcPts val="2000"/>
              </a:lnSpc>
              <a:spcBef>
                <a:spcPct val="0"/>
              </a:spcBef>
            </a:pPr>
            <a:r>
              <a:rPr lang="en-US" b="true" sz="1428">
                <a:solidFill>
                  <a:srgbClr val="000000"/>
                </a:solidFill>
                <a:latin typeface="Poppins Bold"/>
                <a:ea typeface="Poppins Bold"/>
                <a:cs typeface="Poppins Bold"/>
                <a:sym typeface="Poppins Bold"/>
              </a:rPr>
              <a:t>            Pro Shop News &amp; Specials</a:t>
            </a:r>
          </a:p>
        </p:txBody>
      </p:sp>
      <p:sp>
        <p:nvSpPr>
          <p:cNvPr name="TextBox 12" id="12"/>
          <p:cNvSpPr txBox="true"/>
          <p:nvPr/>
        </p:nvSpPr>
        <p:spPr>
          <a:xfrm rot="0">
            <a:off x="4414651" y="6260737"/>
            <a:ext cx="3033986" cy="516156"/>
          </a:xfrm>
          <a:prstGeom prst="rect">
            <a:avLst/>
          </a:prstGeom>
        </p:spPr>
        <p:txBody>
          <a:bodyPr anchor="t" rtlCol="false" tIns="0" lIns="0" bIns="0" rIns="0">
            <a:spAutoFit/>
          </a:bodyPr>
          <a:lstStyle/>
          <a:p>
            <a:pPr algn="just">
              <a:lnSpc>
                <a:spcPts val="2000"/>
              </a:lnSpc>
            </a:pPr>
            <a:r>
              <a:rPr lang="en-US" sz="1428" b="true">
                <a:solidFill>
                  <a:srgbClr val="000000"/>
                </a:solidFill>
                <a:latin typeface="Poppins Bold"/>
                <a:ea typeface="Poppins Bold"/>
                <a:cs typeface="Poppins Bold"/>
                <a:sym typeface="Poppins Bold"/>
              </a:rPr>
              <a:t>Page 10</a:t>
            </a:r>
          </a:p>
          <a:p>
            <a:pPr algn="just" marL="0" indent="0" lvl="0">
              <a:lnSpc>
                <a:spcPts val="2000"/>
              </a:lnSpc>
              <a:spcBef>
                <a:spcPct val="0"/>
              </a:spcBef>
            </a:pPr>
            <a:r>
              <a:rPr lang="en-US" b="true" sz="1428">
                <a:solidFill>
                  <a:srgbClr val="000000"/>
                </a:solidFill>
                <a:latin typeface="Poppins Bold"/>
                <a:ea typeface="Poppins Bold"/>
                <a:cs typeface="Poppins Bold"/>
                <a:sym typeface="Poppins Bold"/>
              </a:rPr>
              <a:t>            2026 Tournament Schedule</a:t>
            </a:r>
          </a:p>
        </p:txBody>
      </p:sp>
      <p:sp>
        <p:nvSpPr>
          <p:cNvPr name="TextBox 13" id="13"/>
          <p:cNvSpPr txBox="true"/>
          <p:nvPr/>
        </p:nvSpPr>
        <p:spPr>
          <a:xfrm rot="0">
            <a:off x="4414651" y="7081693"/>
            <a:ext cx="3033986" cy="516156"/>
          </a:xfrm>
          <a:prstGeom prst="rect">
            <a:avLst/>
          </a:prstGeom>
        </p:spPr>
        <p:txBody>
          <a:bodyPr anchor="t" rtlCol="false" tIns="0" lIns="0" bIns="0" rIns="0">
            <a:spAutoFit/>
          </a:bodyPr>
          <a:lstStyle/>
          <a:p>
            <a:pPr algn="just">
              <a:lnSpc>
                <a:spcPts val="2000"/>
              </a:lnSpc>
            </a:pPr>
            <a:r>
              <a:rPr lang="en-US" sz="1428" b="true">
                <a:solidFill>
                  <a:srgbClr val="000000"/>
                </a:solidFill>
                <a:latin typeface="Poppins Bold"/>
                <a:ea typeface="Poppins Bold"/>
                <a:cs typeface="Poppins Bold"/>
                <a:sym typeface="Poppins Bold"/>
              </a:rPr>
              <a:t>Page 11</a:t>
            </a:r>
          </a:p>
          <a:p>
            <a:pPr algn="just" marL="0" indent="0" lvl="0">
              <a:lnSpc>
                <a:spcPts val="2000"/>
              </a:lnSpc>
              <a:spcBef>
                <a:spcPct val="0"/>
              </a:spcBef>
            </a:pPr>
            <a:r>
              <a:rPr lang="en-US" b="true" sz="1428">
                <a:solidFill>
                  <a:srgbClr val="000000"/>
                </a:solidFill>
                <a:latin typeface="Poppins Bold"/>
                <a:ea typeface="Poppins Bold"/>
                <a:cs typeface="Poppins Bold"/>
                <a:sym typeface="Poppins Bold"/>
              </a:rPr>
              <a:t>            Greens Dept. Course News</a:t>
            </a:r>
          </a:p>
        </p:txBody>
      </p:sp>
      <p:sp>
        <p:nvSpPr>
          <p:cNvPr name="TextBox 14" id="14"/>
          <p:cNvSpPr txBox="true"/>
          <p:nvPr/>
        </p:nvSpPr>
        <p:spPr>
          <a:xfrm rot="0">
            <a:off x="4414651" y="7902649"/>
            <a:ext cx="3033986" cy="516156"/>
          </a:xfrm>
          <a:prstGeom prst="rect">
            <a:avLst/>
          </a:prstGeom>
        </p:spPr>
        <p:txBody>
          <a:bodyPr anchor="t" rtlCol="false" tIns="0" lIns="0" bIns="0" rIns="0">
            <a:spAutoFit/>
          </a:bodyPr>
          <a:lstStyle/>
          <a:p>
            <a:pPr algn="just">
              <a:lnSpc>
                <a:spcPts val="2000"/>
              </a:lnSpc>
            </a:pPr>
            <a:r>
              <a:rPr lang="en-US" sz="1428" b="true">
                <a:solidFill>
                  <a:srgbClr val="000000"/>
                </a:solidFill>
                <a:latin typeface="Poppins Bold"/>
                <a:ea typeface="Poppins Bold"/>
                <a:cs typeface="Poppins Bold"/>
                <a:sym typeface="Poppins Bold"/>
              </a:rPr>
              <a:t>Page 11</a:t>
            </a:r>
          </a:p>
          <a:p>
            <a:pPr algn="just" marL="0" indent="0" lvl="0">
              <a:lnSpc>
                <a:spcPts val="2000"/>
              </a:lnSpc>
              <a:spcBef>
                <a:spcPct val="0"/>
              </a:spcBef>
            </a:pPr>
            <a:r>
              <a:rPr lang="en-US" b="true" sz="1428">
                <a:solidFill>
                  <a:srgbClr val="000000"/>
                </a:solidFill>
                <a:latin typeface="Poppins Bold"/>
                <a:ea typeface="Poppins Bold"/>
                <a:cs typeface="Poppins Bold"/>
                <a:sym typeface="Poppins Bold"/>
              </a:rPr>
              <a:t>             Meet our staff</a:t>
            </a:r>
          </a:p>
        </p:txBody>
      </p:sp>
      <p:sp>
        <p:nvSpPr>
          <p:cNvPr name="TextBox 15" id="15"/>
          <p:cNvSpPr txBox="true"/>
          <p:nvPr/>
        </p:nvSpPr>
        <p:spPr>
          <a:xfrm rot="0">
            <a:off x="199418" y="9402882"/>
            <a:ext cx="3773686" cy="390548"/>
          </a:xfrm>
          <a:prstGeom prst="rect">
            <a:avLst/>
          </a:prstGeom>
        </p:spPr>
        <p:txBody>
          <a:bodyPr anchor="t" rtlCol="false" tIns="0" lIns="0" bIns="0" rIns="0">
            <a:spAutoFit/>
          </a:bodyPr>
          <a:lstStyle/>
          <a:p>
            <a:pPr algn="ctr">
              <a:lnSpc>
                <a:spcPts val="1573"/>
              </a:lnSpc>
            </a:pPr>
            <a:r>
              <a:rPr lang="en-US" b="true" sz="1124" i="true">
                <a:solidFill>
                  <a:srgbClr val="FFFFFF"/>
                </a:solidFill>
                <a:latin typeface="Poppins Bold Italics"/>
                <a:ea typeface="Poppins Bold Italics"/>
                <a:cs typeface="Poppins Bold Italics"/>
                <a:sym typeface="Poppins Bold Italics"/>
              </a:rPr>
              <a:t>Need more information? Call us or visit our website </a:t>
            </a:r>
          </a:p>
          <a:p>
            <a:pPr algn="ctr">
              <a:lnSpc>
                <a:spcPts val="1573"/>
              </a:lnSpc>
              <a:spcBef>
                <a:spcPct val="0"/>
              </a:spcBef>
            </a:pPr>
            <a:r>
              <a:rPr lang="en-US" b="true" sz="1124" i="true">
                <a:solidFill>
                  <a:srgbClr val="FFFFFF"/>
                </a:solidFill>
                <a:latin typeface="Poppins Bold Italics"/>
                <a:ea typeface="Poppins Bold Italics"/>
                <a:cs typeface="Poppins Bold Italics"/>
                <a:sym typeface="Poppins Bold Italics"/>
              </a:rPr>
              <a:t>www.twinhillsgolf.net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8000" y="108000"/>
            <a:ext cx="4068269" cy="2674039"/>
          </a:xfrm>
          <a:custGeom>
            <a:avLst/>
            <a:gdLst/>
            <a:ahLst/>
            <a:cxnLst/>
            <a:rect r="r" b="b" t="t" l="l"/>
            <a:pathLst>
              <a:path h="2674039" w="4068269">
                <a:moveTo>
                  <a:pt x="0" y="0"/>
                </a:moveTo>
                <a:lnTo>
                  <a:pt x="4068269" y="0"/>
                </a:lnTo>
                <a:lnTo>
                  <a:pt x="4068269" y="2674039"/>
                </a:lnTo>
                <a:lnTo>
                  <a:pt x="0" y="2674039"/>
                </a:lnTo>
                <a:lnTo>
                  <a:pt x="0" y="0"/>
                </a:lnTo>
                <a:close/>
              </a:path>
            </a:pathLst>
          </a:custGeom>
          <a:blipFill>
            <a:blip r:embed="rId2"/>
            <a:stretch>
              <a:fillRect l="0" t="0" r="0" b="0"/>
            </a:stretch>
          </a:blipFill>
        </p:spPr>
      </p:sp>
      <p:sp>
        <p:nvSpPr>
          <p:cNvPr name="Freeform 3" id="3"/>
          <p:cNvSpPr/>
          <p:nvPr/>
        </p:nvSpPr>
        <p:spPr>
          <a:xfrm flipH="false" flipV="false" rot="0">
            <a:off x="4830509" y="7568420"/>
            <a:ext cx="2034107" cy="1712740"/>
          </a:xfrm>
          <a:custGeom>
            <a:avLst/>
            <a:gdLst/>
            <a:ahLst/>
            <a:cxnLst/>
            <a:rect r="r" b="b" t="t" l="l"/>
            <a:pathLst>
              <a:path h="1712740" w="2034107">
                <a:moveTo>
                  <a:pt x="0" y="0"/>
                </a:moveTo>
                <a:lnTo>
                  <a:pt x="2034107" y="0"/>
                </a:lnTo>
                <a:lnTo>
                  <a:pt x="2034107" y="1712740"/>
                </a:lnTo>
                <a:lnTo>
                  <a:pt x="0" y="1712740"/>
                </a:lnTo>
                <a:lnTo>
                  <a:pt x="0" y="0"/>
                </a:lnTo>
                <a:close/>
              </a:path>
            </a:pathLst>
          </a:custGeom>
          <a:blipFill>
            <a:blip r:embed="rId3"/>
            <a:stretch>
              <a:fillRect l="0" t="0" r="0" b="-60921"/>
            </a:stretch>
          </a:blipFill>
        </p:spPr>
      </p:sp>
      <p:sp>
        <p:nvSpPr>
          <p:cNvPr name="TextBox 4" id="4"/>
          <p:cNvSpPr txBox="true"/>
          <p:nvPr/>
        </p:nvSpPr>
        <p:spPr>
          <a:xfrm rot="0">
            <a:off x="205930" y="3047368"/>
            <a:ext cx="7360540" cy="3276979"/>
          </a:xfrm>
          <a:prstGeom prst="rect">
            <a:avLst/>
          </a:prstGeom>
        </p:spPr>
        <p:txBody>
          <a:bodyPr anchor="t" rtlCol="false" tIns="0" lIns="0" bIns="0" rIns="0">
            <a:spAutoFit/>
          </a:bodyPr>
          <a:lstStyle/>
          <a:p>
            <a:pPr algn="just">
              <a:lnSpc>
                <a:spcPts val="1540"/>
              </a:lnSpc>
            </a:pPr>
            <a:r>
              <a:rPr lang="en-US" sz="1100">
                <a:solidFill>
                  <a:srgbClr val="000000"/>
                </a:solidFill>
                <a:latin typeface="Poppins"/>
                <a:ea typeface="Poppins"/>
                <a:cs typeface="Poppins"/>
                <a:sym typeface="Poppins"/>
              </a:rPr>
              <a:t>The Clubhouse is Coming to Life! 🥂</a:t>
            </a:r>
          </a:p>
          <a:p>
            <a:pPr algn="just">
              <a:lnSpc>
                <a:spcPts val="1540"/>
              </a:lnSpc>
            </a:pPr>
            <a:r>
              <a:rPr lang="en-US" sz="1100">
                <a:solidFill>
                  <a:srgbClr val="000000"/>
                </a:solidFill>
                <a:latin typeface="Poppins"/>
                <a:ea typeface="Poppins"/>
                <a:cs typeface="Poppins"/>
                <a:sym typeface="Poppins"/>
              </a:rPr>
              <a:t>As we shake off the final chill of winter and watch the greens start to glow, the action is moving off the course and right into the heart of the clubhouse. March is all about that "spring-forward" energy—longer evenings, brighter days, and a social calendar that’s finally heating up.</a:t>
            </a:r>
          </a:p>
          <a:p>
            <a:pPr algn="just">
              <a:lnSpc>
                <a:spcPts val="1540"/>
              </a:lnSpc>
            </a:pPr>
            <a:r>
              <a:rPr lang="en-US" sz="1100">
                <a:solidFill>
                  <a:srgbClr val="000000"/>
                </a:solidFill>
                <a:latin typeface="Poppins"/>
                <a:ea typeface="Poppins"/>
                <a:cs typeface="Poppins"/>
                <a:sym typeface="Poppins"/>
              </a:rPr>
              <a:t>We’ve spent the winter months planning a season full of reasons to gather, toast, and celebrate. Whether you’re here for the post-round banter or just looking for a great night out with friends, the clubhouse is the place to be this month.</a:t>
            </a:r>
          </a:p>
          <a:p>
            <a:pPr algn="just">
              <a:lnSpc>
                <a:spcPts val="1540"/>
              </a:lnSpc>
            </a:pPr>
            <a:r>
              <a:rPr lang="en-US" sz="1100">
                <a:solidFill>
                  <a:srgbClr val="000000"/>
                </a:solidFill>
                <a:latin typeface="Poppins"/>
                <a:ea typeface="Poppins"/>
                <a:cs typeface="Poppins"/>
                <a:sym typeface="Poppins"/>
              </a:rPr>
              <a:t>Flip through to see what’s on deck for our social scene:</a:t>
            </a:r>
          </a:p>
          <a:p>
            <a:pPr algn="just" marL="237592" indent="-118796" lvl="1">
              <a:lnSpc>
                <a:spcPts val="1540"/>
              </a:lnSpc>
              <a:buFont typeface="Arial"/>
              <a:buChar char="•"/>
            </a:pPr>
            <a:r>
              <a:rPr lang="en-US" sz="1100">
                <a:solidFill>
                  <a:srgbClr val="000000"/>
                </a:solidFill>
                <a:latin typeface="Poppins"/>
                <a:ea typeface="Poppins"/>
                <a:cs typeface="Poppins"/>
                <a:sym typeface="Poppins"/>
              </a:rPr>
              <a:t>Trivia Night: Sharpen your wits and grab a drink for a battle of the brains. No handicap needed for this kind of "course" knowledge!</a:t>
            </a:r>
          </a:p>
          <a:p>
            <a:pPr algn="just" marL="237592" indent="-118796" lvl="1">
              <a:lnSpc>
                <a:spcPts val="1540"/>
              </a:lnSpc>
              <a:buFont typeface="Arial"/>
              <a:buChar char="•"/>
            </a:pPr>
            <a:r>
              <a:rPr lang="en-US" sz="1100">
                <a:solidFill>
                  <a:srgbClr val="000000"/>
                </a:solidFill>
                <a:latin typeface="Poppins"/>
                <a:ea typeface="Poppins"/>
                <a:cs typeface="Poppins"/>
                <a:sym typeface="Poppins"/>
              </a:rPr>
              <a:t>Bunco Bash: Roll the dice and enjoy some fast-paced fun. It’s the perfect way to catch up with friends and meet new members in a high-energy setting.</a:t>
            </a:r>
          </a:p>
          <a:p>
            <a:pPr algn="just" marL="237592" indent="-118796" lvl="1">
              <a:lnSpc>
                <a:spcPts val="1540"/>
              </a:lnSpc>
              <a:buFont typeface="Arial"/>
              <a:buChar char="•"/>
            </a:pPr>
            <a:r>
              <a:rPr lang="en-US" sz="1100">
                <a:solidFill>
                  <a:srgbClr val="000000"/>
                </a:solidFill>
                <a:latin typeface="Poppins"/>
                <a:ea typeface="Poppins"/>
                <a:cs typeface="Poppins"/>
                <a:sym typeface="Poppins"/>
              </a:rPr>
              <a:t>Murder Mystery Dinner Club: Put on your detective hat for a night of suspense, secrets, and a fantastic three-course meal. Can you solve the crime before dessert?</a:t>
            </a:r>
          </a:p>
          <a:p>
            <a:pPr algn="just">
              <a:lnSpc>
                <a:spcPts val="1540"/>
              </a:lnSpc>
            </a:pPr>
            <a:r>
              <a:rPr lang="en-US" sz="1100">
                <a:solidFill>
                  <a:srgbClr val="000000"/>
                </a:solidFill>
                <a:latin typeface="Poppins"/>
                <a:ea typeface="Poppins"/>
                <a:cs typeface="Poppins"/>
                <a:sym typeface="Poppins"/>
              </a:rPr>
              <a:t>The fires are winding down, the patio is calling, and we can’t wait to see the clubhouse full of familiar faces again. Let’s make this season one to remember!</a:t>
            </a:r>
          </a:p>
          <a:p>
            <a:pPr algn="just" marL="0" indent="0" lvl="0">
              <a:lnSpc>
                <a:spcPts val="1540"/>
              </a:lnSpc>
              <a:spcBef>
                <a:spcPct val="0"/>
              </a:spcBef>
            </a:pPr>
          </a:p>
        </p:txBody>
      </p:sp>
      <p:sp>
        <p:nvSpPr>
          <p:cNvPr name="Freeform 5" id="5"/>
          <p:cNvSpPr/>
          <p:nvPr/>
        </p:nvSpPr>
        <p:spPr>
          <a:xfrm flipH="false" flipV="false" rot="0">
            <a:off x="777240" y="6629148"/>
            <a:ext cx="3205970" cy="2698125"/>
          </a:xfrm>
          <a:custGeom>
            <a:avLst/>
            <a:gdLst/>
            <a:ahLst/>
            <a:cxnLst/>
            <a:rect r="r" b="b" t="t" l="l"/>
            <a:pathLst>
              <a:path h="2698125" w="3205970">
                <a:moveTo>
                  <a:pt x="0" y="0"/>
                </a:moveTo>
                <a:lnTo>
                  <a:pt x="3205970" y="0"/>
                </a:lnTo>
                <a:lnTo>
                  <a:pt x="3205970" y="2698124"/>
                </a:lnTo>
                <a:lnTo>
                  <a:pt x="0" y="2698124"/>
                </a:lnTo>
                <a:lnTo>
                  <a:pt x="0" y="0"/>
                </a:lnTo>
                <a:close/>
              </a:path>
            </a:pathLst>
          </a:custGeom>
          <a:blipFill>
            <a:blip r:embed="rId4"/>
            <a:stretch>
              <a:fillRect l="0" t="-52099" r="0" b="-6329"/>
            </a:stretch>
          </a:blipFill>
        </p:spPr>
      </p:sp>
      <p:sp>
        <p:nvSpPr>
          <p:cNvPr name="TextBox 6" id="6"/>
          <p:cNvSpPr txBox="true"/>
          <p:nvPr/>
        </p:nvSpPr>
        <p:spPr>
          <a:xfrm rot="0">
            <a:off x="6864616" y="9512300"/>
            <a:ext cx="143369" cy="181469"/>
          </a:xfrm>
          <a:prstGeom prst="rect">
            <a:avLst/>
          </a:prstGeom>
        </p:spPr>
        <p:txBody>
          <a:bodyPr anchor="t" rtlCol="false" tIns="0" lIns="0" bIns="0" rIns="0" wrap="none">
            <a:spAutoFit/>
          </a:bodyPr>
          <a:lstStyle/>
          <a:p>
            <a:pPr algn="ctr" marL="0" indent="0" lvl="0">
              <a:lnSpc>
                <a:spcPts val="2634"/>
              </a:lnSpc>
              <a:spcBef>
                <a:spcPct val="0"/>
              </a:spcBef>
            </a:pPr>
            <a:r>
              <a:rPr lang="en-US" sz="1881" strike="noStrike" u="none">
                <a:solidFill>
                  <a:srgbClr val="1E170F"/>
                </a:solidFill>
                <a:latin typeface="Canva Sans"/>
                <a:ea typeface="Canva Sans"/>
                <a:cs typeface="Canva Sans"/>
                <a:sym typeface="Canva Sans"/>
              </a:rPr>
              <a:t>3</a:t>
            </a:r>
          </a:p>
        </p:txBody>
      </p:sp>
      <p:sp>
        <p:nvSpPr>
          <p:cNvPr name="TextBox 7" id="7"/>
          <p:cNvSpPr txBox="true"/>
          <p:nvPr/>
        </p:nvSpPr>
        <p:spPr>
          <a:xfrm rot="0">
            <a:off x="4633217" y="454275"/>
            <a:ext cx="2933254" cy="1483131"/>
          </a:xfrm>
          <a:prstGeom prst="rect">
            <a:avLst/>
          </a:prstGeom>
        </p:spPr>
        <p:txBody>
          <a:bodyPr anchor="t" rtlCol="false" tIns="0" lIns="0" bIns="0" rIns="0">
            <a:spAutoFit/>
          </a:bodyPr>
          <a:lstStyle/>
          <a:p>
            <a:pPr algn="l">
              <a:lnSpc>
                <a:spcPts val="5927"/>
              </a:lnSpc>
            </a:pPr>
            <a:r>
              <a:rPr lang="en-US" sz="4234" b="true">
                <a:solidFill>
                  <a:srgbClr val="B6A148"/>
                </a:solidFill>
                <a:latin typeface="Playfair Display Bold"/>
                <a:ea typeface="Playfair Display Bold"/>
                <a:cs typeface="Playfair Display Bold"/>
                <a:sym typeface="Playfair Display Bold"/>
              </a:rPr>
              <a:t>March</a:t>
            </a:r>
          </a:p>
          <a:p>
            <a:pPr algn="l">
              <a:lnSpc>
                <a:spcPts val="5927"/>
              </a:lnSpc>
            </a:pPr>
            <a:r>
              <a:rPr lang="en-US" sz="4234">
                <a:solidFill>
                  <a:srgbClr val="000000"/>
                </a:solidFill>
                <a:latin typeface="Playfair Display"/>
                <a:ea typeface="Playfair Display"/>
                <a:cs typeface="Playfair Display"/>
                <a:sym typeface="Playfair Display"/>
              </a:rPr>
              <a:t>Club House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000" y="508000"/>
            <a:ext cx="7556400" cy="1074550"/>
            <a:chOff x="0" y="0"/>
            <a:chExt cx="2878629" cy="409352"/>
          </a:xfrm>
        </p:grpSpPr>
        <p:sp>
          <p:nvSpPr>
            <p:cNvPr name="Freeform 3" id="3"/>
            <p:cNvSpPr/>
            <p:nvPr/>
          </p:nvSpPr>
          <p:spPr>
            <a:xfrm flipH="false" flipV="false" rot="0">
              <a:off x="0" y="0"/>
              <a:ext cx="2878629" cy="409352"/>
            </a:xfrm>
            <a:custGeom>
              <a:avLst/>
              <a:gdLst/>
              <a:ahLst/>
              <a:cxnLst/>
              <a:rect r="r" b="b" t="t" l="l"/>
              <a:pathLst>
                <a:path h="409352" w="2878629">
                  <a:moveTo>
                    <a:pt x="0" y="0"/>
                  </a:moveTo>
                  <a:lnTo>
                    <a:pt x="2878629" y="0"/>
                  </a:lnTo>
                  <a:lnTo>
                    <a:pt x="2878629" y="409352"/>
                  </a:lnTo>
                  <a:lnTo>
                    <a:pt x="0" y="409352"/>
                  </a:lnTo>
                  <a:close/>
                </a:path>
              </a:pathLst>
            </a:custGeom>
            <a:solidFill>
              <a:srgbClr val="242424"/>
            </a:solidFill>
          </p:spPr>
        </p:sp>
        <p:sp>
          <p:nvSpPr>
            <p:cNvPr name="TextBox 4" id="4"/>
            <p:cNvSpPr txBox="true"/>
            <p:nvPr/>
          </p:nvSpPr>
          <p:spPr>
            <a:xfrm>
              <a:off x="0" y="-28575"/>
              <a:ext cx="2878629" cy="437927"/>
            </a:xfrm>
            <a:prstGeom prst="rect">
              <a:avLst/>
            </a:prstGeom>
          </p:spPr>
          <p:txBody>
            <a:bodyPr anchor="ctr" rtlCol="false" tIns="47790" lIns="47790" bIns="47790" rIns="47790"/>
            <a:lstStyle/>
            <a:p>
              <a:pPr algn="ctr">
                <a:lnSpc>
                  <a:spcPts val="1317"/>
                </a:lnSpc>
              </a:pPr>
            </a:p>
          </p:txBody>
        </p:sp>
      </p:grpSp>
      <p:grpSp>
        <p:nvGrpSpPr>
          <p:cNvPr name="Group 5" id="5"/>
          <p:cNvGrpSpPr/>
          <p:nvPr/>
        </p:nvGrpSpPr>
        <p:grpSpPr>
          <a:xfrm rot="0">
            <a:off x="4497565" y="3586948"/>
            <a:ext cx="2844800" cy="6057692"/>
            <a:chOff x="0" y="0"/>
            <a:chExt cx="1083733" cy="2307692"/>
          </a:xfrm>
        </p:grpSpPr>
        <p:sp>
          <p:nvSpPr>
            <p:cNvPr name="Freeform 6" id="6"/>
            <p:cNvSpPr/>
            <p:nvPr/>
          </p:nvSpPr>
          <p:spPr>
            <a:xfrm flipH="false" flipV="false" rot="0">
              <a:off x="0" y="0"/>
              <a:ext cx="1083733" cy="2307692"/>
            </a:xfrm>
            <a:custGeom>
              <a:avLst/>
              <a:gdLst/>
              <a:ahLst/>
              <a:cxnLst/>
              <a:rect r="r" b="b" t="t" l="l"/>
              <a:pathLst>
                <a:path h="2307692" w="1083733">
                  <a:moveTo>
                    <a:pt x="0" y="0"/>
                  </a:moveTo>
                  <a:lnTo>
                    <a:pt x="1083733" y="0"/>
                  </a:lnTo>
                  <a:lnTo>
                    <a:pt x="1083733" y="2307692"/>
                  </a:lnTo>
                  <a:lnTo>
                    <a:pt x="0" y="2307692"/>
                  </a:lnTo>
                  <a:close/>
                </a:path>
              </a:pathLst>
            </a:custGeom>
            <a:solidFill>
              <a:srgbClr val="242424"/>
            </a:solidFill>
          </p:spPr>
        </p:sp>
        <p:sp>
          <p:nvSpPr>
            <p:cNvPr name="TextBox 7" id="7"/>
            <p:cNvSpPr txBox="true"/>
            <p:nvPr/>
          </p:nvSpPr>
          <p:spPr>
            <a:xfrm>
              <a:off x="0" y="-28575"/>
              <a:ext cx="1083733" cy="2336267"/>
            </a:xfrm>
            <a:prstGeom prst="rect">
              <a:avLst/>
            </a:prstGeom>
          </p:spPr>
          <p:txBody>
            <a:bodyPr anchor="ctr" rtlCol="false" tIns="47790" lIns="47790" bIns="47790" rIns="47790"/>
            <a:lstStyle/>
            <a:p>
              <a:pPr algn="ctr">
                <a:lnSpc>
                  <a:spcPts val="1317"/>
                </a:lnSpc>
              </a:pPr>
            </a:p>
          </p:txBody>
        </p:sp>
      </p:grpSp>
      <p:sp>
        <p:nvSpPr>
          <p:cNvPr name="Freeform 8" id="8"/>
          <p:cNvSpPr/>
          <p:nvPr/>
        </p:nvSpPr>
        <p:spPr>
          <a:xfrm flipH="false" flipV="false" rot="0">
            <a:off x="247653" y="2243175"/>
            <a:ext cx="4125896" cy="5389156"/>
          </a:xfrm>
          <a:custGeom>
            <a:avLst/>
            <a:gdLst/>
            <a:ahLst/>
            <a:cxnLst/>
            <a:rect r="r" b="b" t="t" l="l"/>
            <a:pathLst>
              <a:path h="5389156" w="4125896">
                <a:moveTo>
                  <a:pt x="0" y="0"/>
                </a:moveTo>
                <a:lnTo>
                  <a:pt x="4125896" y="0"/>
                </a:lnTo>
                <a:lnTo>
                  <a:pt x="4125896" y="5389156"/>
                </a:lnTo>
                <a:lnTo>
                  <a:pt x="0" y="5389156"/>
                </a:lnTo>
                <a:lnTo>
                  <a:pt x="0" y="0"/>
                </a:lnTo>
                <a:close/>
              </a:path>
            </a:pathLst>
          </a:custGeom>
          <a:blipFill>
            <a:blip r:embed="rId2"/>
            <a:stretch>
              <a:fillRect l="0" t="-591" r="-83145" b="-591"/>
            </a:stretch>
          </a:blipFill>
        </p:spPr>
      </p:sp>
      <p:sp>
        <p:nvSpPr>
          <p:cNvPr name="TextBox 9" id="9"/>
          <p:cNvSpPr txBox="true"/>
          <p:nvPr/>
        </p:nvSpPr>
        <p:spPr>
          <a:xfrm rot="0">
            <a:off x="1124121" y="4293618"/>
            <a:ext cx="2442715" cy="336922"/>
          </a:xfrm>
          <a:prstGeom prst="rect">
            <a:avLst/>
          </a:prstGeom>
        </p:spPr>
        <p:txBody>
          <a:bodyPr anchor="t" rtlCol="false" tIns="0" lIns="0" bIns="0" rIns="0">
            <a:spAutoFit/>
          </a:bodyPr>
          <a:lstStyle/>
          <a:p>
            <a:pPr algn="l">
              <a:lnSpc>
                <a:spcPts val="2714"/>
              </a:lnSpc>
            </a:pPr>
            <a:r>
              <a:rPr lang="en-US" sz="1938" b="true">
                <a:solidFill>
                  <a:srgbClr val="B6A148"/>
                </a:solidFill>
                <a:latin typeface="Playfair Display Ultra-Bold"/>
                <a:ea typeface="Playfair Display Ultra-Bold"/>
                <a:cs typeface="Playfair Display Ultra-Bold"/>
                <a:sym typeface="Playfair Display Ultra-Bold"/>
              </a:rPr>
              <a:t>Connor Hamilton</a:t>
            </a:r>
          </a:p>
        </p:txBody>
      </p:sp>
      <p:sp>
        <p:nvSpPr>
          <p:cNvPr name="Freeform 10" id="10"/>
          <p:cNvSpPr/>
          <p:nvPr/>
        </p:nvSpPr>
        <p:spPr>
          <a:xfrm flipH="false" flipV="false" rot="0">
            <a:off x="1704924" y="3736673"/>
            <a:ext cx="540114" cy="250410"/>
          </a:xfrm>
          <a:custGeom>
            <a:avLst/>
            <a:gdLst/>
            <a:ahLst/>
            <a:cxnLst/>
            <a:rect r="r" b="b" t="t" l="l"/>
            <a:pathLst>
              <a:path h="250410" w="540114">
                <a:moveTo>
                  <a:pt x="0" y="0"/>
                </a:moveTo>
                <a:lnTo>
                  <a:pt x="540114" y="0"/>
                </a:lnTo>
                <a:lnTo>
                  <a:pt x="540114" y="250410"/>
                </a:lnTo>
                <a:lnTo>
                  <a:pt x="0" y="250410"/>
                </a:lnTo>
                <a:lnTo>
                  <a:pt x="0" y="0"/>
                </a:lnTo>
                <a:close/>
              </a:path>
            </a:pathLst>
          </a:custGeom>
          <a:blipFill>
            <a:blip r:embed="rId3"/>
            <a:stretch>
              <a:fillRect l="0" t="0" r="0" b="0"/>
            </a:stretch>
          </a:blipFill>
        </p:spPr>
      </p:sp>
      <p:sp>
        <p:nvSpPr>
          <p:cNvPr name="Freeform 11" id="11"/>
          <p:cNvSpPr/>
          <p:nvPr/>
        </p:nvSpPr>
        <p:spPr>
          <a:xfrm flipH="false" flipV="false" rot="0">
            <a:off x="3674581" y="3915255"/>
            <a:ext cx="469297" cy="797824"/>
          </a:xfrm>
          <a:custGeom>
            <a:avLst/>
            <a:gdLst/>
            <a:ahLst/>
            <a:cxnLst/>
            <a:rect r="r" b="b" t="t" l="l"/>
            <a:pathLst>
              <a:path h="797824" w="469297">
                <a:moveTo>
                  <a:pt x="0" y="0"/>
                </a:moveTo>
                <a:lnTo>
                  <a:pt x="469297" y="0"/>
                </a:lnTo>
                <a:lnTo>
                  <a:pt x="469297" y="797825"/>
                </a:lnTo>
                <a:lnTo>
                  <a:pt x="0" y="797825"/>
                </a:lnTo>
                <a:lnTo>
                  <a:pt x="0" y="0"/>
                </a:lnTo>
                <a:close/>
              </a:path>
            </a:pathLst>
          </a:custGeom>
          <a:blipFill>
            <a:blip r:embed="rId4"/>
            <a:stretch>
              <a:fillRect l="0" t="0" r="-13265" b="0"/>
            </a:stretch>
          </a:blipFill>
        </p:spPr>
      </p:sp>
      <p:sp>
        <p:nvSpPr>
          <p:cNvPr name="Freeform 12" id="12"/>
          <p:cNvSpPr/>
          <p:nvPr/>
        </p:nvSpPr>
        <p:spPr>
          <a:xfrm flipH="false" flipV="false" rot="0">
            <a:off x="4399161" y="1790941"/>
            <a:ext cx="3265239" cy="1387412"/>
          </a:xfrm>
          <a:custGeom>
            <a:avLst/>
            <a:gdLst/>
            <a:ahLst/>
            <a:cxnLst/>
            <a:rect r="r" b="b" t="t" l="l"/>
            <a:pathLst>
              <a:path h="1387412" w="3265239">
                <a:moveTo>
                  <a:pt x="0" y="0"/>
                </a:moveTo>
                <a:lnTo>
                  <a:pt x="3265239" y="0"/>
                </a:lnTo>
                <a:lnTo>
                  <a:pt x="3265239" y="1387412"/>
                </a:lnTo>
                <a:lnTo>
                  <a:pt x="0" y="1387412"/>
                </a:lnTo>
                <a:lnTo>
                  <a:pt x="0" y="0"/>
                </a:lnTo>
                <a:close/>
              </a:path>
            </a:pathLst>
          </a:custGeom>
          <a:blipFill>
            <a:blip r:embed="rId5"/>
            <a:stretch>
              <a:fillRect l="-16349" t="-102255" r="-16349" b="-110046"/>
            </a:stretch>
          </a:blipFill>
        </p:spPr>
      </p:sp>
      <p:sp>
        <p:nvSpPr>
          <p:cNvPr name="Freeform 13" id="13"/>
          <p:cNvSpPr/>
          <p:nvPr/>
        </p:nvSpPr>
        <p:spPr>
          <a:xfrm flipH="false" flipV="false" rot="0">
            <a:off x="1813119" y="2697291"/>
            <a:ext cx="1067564" cy="838037"/>
          </a:xfrm>
          <a:custGeom>
            <a:avLst/>
            <a:gdLst/>
            <a:ahLst/>
            <a:cxnLst/>
            <a:rect r="r" b="b" t="t" l="l"/>
            <a:pathLst>
              <a:path h="838037" w="1067564">
                <a:moveTo>
                  <a:pt x="0" y="0"/>
                </a:moveTo>
                <a:lnTo>
                  <a:pt x="1067563" y="0"/>
                </a:lnTo>
                <a:lnTo>
                  <a:pt x="1067563" y="838038"/>
                </a:lnTo>
                <a:lnTo>
                  <a:pt x="0" y="838038"/>
                </a:lnTo>
                <a:lnTo>
                  <a:pt x="0" y="0"/>
                </a:lnTo>
                <a:close/>
              </a:path>
            </a:pathLst>
          </a:custGeom>
          <a:blipFill>
            <a:blip r:embed="rId6">
              <a:alphaModFix amt="59000"/>
            </a:blip>
            <a:stretch>
              <a:fillRect l="0" t="0" r="0" b="0"/>
            </a:stretch>
          </a:blipFill>
        </p:spPr>
      </p:sp>
      <p:sp>
        <p:nvSpPr>
          <p:cNvPr name="Freeform 14" id="14"/>
          <p:cNvSpPr/>
          <p:nvPr/>
        </p:nvSpPr>
        <p:spPr>
          <a:xfrm flipH="false" flipV="false" rot="0">
            <a:off x="3449509" y="2601248"/>
            <a:ext cx="450143" cy="299345"/>
          </a:xfrm>
          <a:custGeom>
            <a:avLst/>
            <a:gdLst/>
            <a:ahLst/>
            <a:cxnLst/>
            <a:rect r="r" b="b" t="t" l="l"/>
            <a:pathLst>
              <a:path h="299345" w="450143">
                <a:moveTo>
                  <a:pt x="0" y="0"/>
                </a:moveTo>
                <a:lnTo>
                  <a:pt x="450143" y="0"/>
                </a:lnTo>
                <a:lnTo>
                  <a:pt x="450143" y="299345"/>
                </a:lnTo>
                <a:lnTo>
                  <a:pt x="0" y="299345"/>
                </a:lnTo>
                <a:lnTo>
                  <a:pt x="0" y="0"/>
                </a:lnTo>
                <a:close/>
              </a:path>
            </a:pathLst>
          </a:custGeom>
          <a:blipFill>
            <a:blip r:embed="rId7"/>
            <a:stretch>
              <a:fillRect l="0" t="0" r="0" b="0"/>
            </a:stretch>
          </a:blipFill>
        </p:spPr>
      </p:sp>
      <p:sp>
        <p:nvSpPr>
          <p:cNvPr name="Freeform 15" id="15"/>
          <p:cNvSpPr/>
          <p:nvPr/>
        </p:nvSpPr>
        <p:spPr>
          <a:xfrm flipH="false" flipV="false" rot="0">
            <a:off x="2450286" y="3711292"/>
            <a:ext cx="612074" cy="251172"/>
          </a:xfrm>
          <a:custGeom>
            <a:avLst/>
            <a:gdLst/>
            <a:ahLst/>
            <a:cxnLst/>
            <a:rect r="r" b="b" t="t" l="l"/>
            <a:pathLst>
              <a:path h="251172" w="612074">
                <a:moveTo>
                  <a:pt x="0" y="0"/>
                </a:moveTo>
                <a:lnTo>
                  <a:pt x="612074" y="0"/>
                </a:lnTo>
                <a:lnTo>
                  <a:pt x="612074" y="251173"/>
                </a:lnTo>
                <a:lnTo>
                  <a:pt x="0" y="251173"/>
                </a:lnTo>
                <a:lnTo>
                  <a:pt x="0" y="0"/>
                </a:lnTo>
                <a:close/>
              </a:path>
            </a:pathLst>
          </a:custGeom>
          <a:blipFill>
            <a:blip r:embed="rId8"/>
            <a:stretch>
              <a:fillRect l="-15829" t="-104182" r="-15461" b="-115755"/>
            </a:stretch>
          </a:blipFill>
        </p:spPr>
      </p:sp>
      <p:sp>
        <p:nvSpPr>
          <p:cNvPr name="Freeform 16" id="16"/>
          <p:cNvSpPr/>
          <p:nvPr/>
        </p:nvSpPr>
        <p:spPr>
          <a:xfrm flipH="false" flipV="false" rot="0">
            <a:off x="1911317" y="4074327"/>
            <a:ext cx="446888" cy="629038"/>
          </a:xfrm>
          <a:custGeom>
            <a:avLst/>
            <a:gdLst/>
            <a:ahLst/>
            <a:cxnLst/>
            <a:rect r="r" b="b" t="t" l="l"/>
            <a:pathLst>
              <a:path h="629038" w="446888">
                <a:moveTo>
                  <a:pt x="0" y="0"/>
                </a:moveTo>
                <a:lnTo>
                  <a:pt x="446889" y="0"/>
                </a:lnTo>
                <a:lnTo>
                  <a:pt x="446889" y="629038"/>
                </a:lnTo>
                <a:lnTo>
                  <a:pt x="0" y="629038"/>
                </a:lnTo>
                <a:lnTo>
                  <a:pt x="0" y="0"/>
                </a:lnTo>
                <a:close/>
              </a:path>
            </a:pathLst>
          </a:custGeom>
          <a:blipFill>
            <a:blip r:embed="rId9"/>
            <a:stretch>
              <a:fillRect l="-75424" t="-13154" r="-138836" b="-35872"/>
            </a:stretch>
          </a:blipFill>
        </p:spPr>
      </p:sp>
      <p:sp>
        <p:nvSpPr>
          <p:cNvPr name="Freeform 17" id="17"/>
          <p:cNvSpPr/>
          <p:nvPr/>
        </p:nvSpPr>
        <p:spPr>
          <a:xfrm flipH="false" flipV="false" rot="0">
            <a:off x="1746864" y="4059510"/>
            <a:ext cx="425511" cy="638666"/>
          </a:xfrm>
          <a:custGeom>
            <a:avLst/>
            <a:gdLst/>
            <a:ahLst/>
            <a:cxnLst/>
            <a:rect r="r" b="b" t="t" l="l"/>
            <a:pathLst>
              <a:path h="638666" w="425511">
                <a:moveTo>
                  <a:pt x="0" y="0"/>
                </a:moveTo>
                <a:lnTo>
                  <a:pt x="425511" y="0"/>
                </a:lnTo>
                <a:lnTo>
                  <a:pt x="425511" y="638666"/>
                </a:lnTo>
                <a:lnTo>
                  <a:pt x="0" y="638666"/>
                </a:lnTo>
                <a:lnTo>
                  <a:pt x="0" y="0"/>
                </a:lnTo>
                <a:close/>
              </a:path>
            </a:pathLst>
          </a:custGeom>
          <a:blipFill>
            <a:blip r:embed="rId10"/>
            <a:stretch>
              <a:fillRect l="0" t="0" r="0" b="0"/>
            </a:stretch>
          </a:blipFill>
        </p:spPr>
      </p:sp>
      <p:sp>
        <p:nvSpPr>
          <p:cNvPr name="Freeform 18" id="18"/>
          <p:cNvSpPr/>
          <p:nvPr/>
        </p:nvSpPr>
        <p:spPr>
          <a:xfrm flipH="false" flipV="false" rot="0">
            <a:off x="3355513" y="4059510"/>
            <a:ext cx="481482" cy="632489"/>
          </a:xfrm>
          <a:custGeom>
            <a:avLst/>
            <a:gdLst/>
            <a:ahLst/>
            <a:cxnLst/>
            <a:rect r="r" b="b" t="t" l="l"/>
            <a:pathLst>
              <a:path h="632489" w="481482">
                <a:moveTo>
                  <a:pt x="0" y="0"/>
                </a:moveTo>
                <a:lnTo>
                  <a:pt x="481483" y="0"/>
                </a:lnTo>
                <a:lnTo>
                  <a:pt x="481483" y="632489"/>
                </a:lnTo>
                <a:lnTo>
                  <a:pt x="0" y="632489"/>
                </a:lnTo>
                <a:lnTo>
                  <a:pt x="0" y="0"/>
                </a:lnTo>
                <a:close/>
              </a:path>
            </a:pathLst>
          </a:custGeom>
          <a:blipFill>
            <a:blip r:embed="rId11"/>
            <a:stretch>
              <a:fillRect l="0" t="0" r="0" b="0"/>
            </a:stretch>
          </a:blipFill>
        </p:spPr>
      </p:sp>
      <p:sp>
        <p:nvSpPr>
          <p:cNvPr name="Freeform 19" id="19"/>
          <p:cNvSpPr/>
          <p:nvPr/>
        </p:nvSpPr>
        <p:spPr>
          <a:xfrm flipH="false" flipV="false" rot="0">
            <a:off x="2982073" y="4064161"/>
            <a:ext cx="422412" cy="634014"/>
          </a:xfrm>
          <a:custGeom>
            <a:avLst/>
            <a:gdLst/>
            <a:ahLst/>
            <a:cxnLst/>
            <a:rect r="r" b="b" t="t" l="l"/>
            <a:pathLst>
              <a:path h="634014" w="422412">
                <a:moveTo>
                  <a:pt x="0" y="0"/>
                </a:moveTo>
                <a:lnTo>
                  <a:pt x="422412" y="0"/>
                </a:lnTo>
                <a:lnTo>
                  <a:pt x="422412" y="634015"/>
                </a:lnTo>
                <a:lnTo>
                  <a:pt x="0" y="634015"/>
                </a:lnTo>
                <a:lnTo>
                  <a:pt x="0" y="0"/>
                </a:lnTo>
                <a:close/>
              </a:path>
            </a:pathLst>
          </a:custGeom>
          <a:blipFill>
            <a:blip r:embed="rId12"/>
            <a:stretch>
              <a:fillRect l="0" t="0" r="0" b="0"/>
            </a:stretch>
          </a:blipFill>
        </p:spPr>
      </p:sp>
      <p:sp>
        <p:nvSpPr>
          <p:cNvPr name="Freeform 20" id="20"/>
          <p:cNvSpPr/>
          <p:nvPr/>
        </p:nvSpPr>
        <p:spPr>
          <a:xfrm flipH="false" flipV="false" rot="0">
            <a:off x="2286077" y="4122550"/>
            <a:ext cx="452486" cy="575626"/>
          </a:xfrm>
          <a:custGeom>
            <a:avLst/>
            <a:gdLst/>
            <a:ahLst/>
            <a:cxnLst/>
            <a:rect r="r" b="b" t="t" l="l"/>
            <a:pathLst>
              <a:path h="575626" w="452486">
                <a:moveTo>
                  <a:pt x="0" y="0"/>
                </a:moveTo>
                <a:lnTo>
                  <a:pt x="452486" y="0"/>
                </a:lnTo>
                <a:lnTo>
                  <a:pt x="452486" y="575626"/>
                </a:lnTo>
                <a:lnTo>
                  <a:pt x="0" y="575626"/>
                </a:lnTo>
                <a:lnTo>
                  <a:pt x="0" y="0"/>
                </a:lnTo>
                <a:close/>
              </a:path>
            </a:pathLst>
          </a:custGeom>
          <a:blipFill>
            <a:blip r:embed="rId13"/>
            <a:stretch>
              <a:fillRect l="0" t="-16455" r="0" b="0"/>
            </a:stretch>
          </a:blipFill>
        </p:spPr>
      </p:sp>
      <p:sp>
        <p:nvSpPr>
          <p:cNvPr name="Freeform 21" id="21"/>
          <p:cNvSpPr/>
          <p:nvPr/>
        </p:nvSpPr>
        <p:spPr>
          <a:xfrm flipH="false" flipV="false" rot="0">
            <a:off x="1114536" y="4059510"/>
            <a:ext cx="461136" cy="646074"/>
          </a:xfrm>
          <a:custGeom>
            <a:avLst/>
            <a:gdLst/>
            <a:ahLst/>
            <a:cxnLst/>
            <a:rect r="r" b="b" t="t" l="l"/>
            <a:pathLst>
              <a:path h="646074" w="461136">
                <a:moveTo>
                  <a:pt x="0" y="0"/>
                </a:moveTo>
                <a:lnTo>
                  <a:pt x="461136" y="0"/>
                </a:lnTo>
                <a:lnTo>
                  <a:pt x="461136" y="646074"/>
                </a:lnTo>
                <a:lnTo>
                  <a:pt x="0" y="646074"/>
                </a:lnTo>
                <a:lnTo>
                  <a:pt x="0" y="0"/>
                </a:lnTo>
                <a:close/>
              </a:path>
            </a:pathLst>
          </a:custGeom>
          <a:blipFill>
            <a:blip r:embed="rId14"/>
            <a:stretch>
              <a:fillRect l="0" t="0" r="0" b="0"/>
            </a:stretch>
          </a:blipFill>
        </p:spPr>
      </p:sp>
      <p:sp>
        <p:nvSpPr>
          <p:cNvPr name="Freeform 22" id="22"/>
          <p:cNvSpPr/>
          <p:nvPr/>
        </p:nvSpPr>
        <p:spPr>
          <a:xfrm flipH="false" flipV="false" rot="0">
            <a:off x="547078" y="4027863"/>
            <a:ext cx="615839" cy="685217"/>
          </a:xfrm>
          <a:custGeom>
            <a:avLst/>
            <a:gdLst/>
            <a:ahLst/>
            <a:cxnLst/>
            <a:rect r="r" b="b" t="t" l="l"/>
            <a:pathLst>
              <a:path h="685217" w="615839">
                <a:moveTo>
                  <a:pt x="0" y="0"/>
                </a:moveTo>
                <a:lnTo>
                  <a:pt x="615839" y="0"/>
                </a:lnTo>
                <a:lnTo>
                  <a:pt x="615839" y="685217"/>
                </a:lnTo>
                <a:lnTo>
                  <a:pt x="0" y="685217"/>
                </a:lnTo>
                <a:lnTo>
                  <a:pt x="0" y="0"/>
                </a:lnTo>
                <a:close/>
              </a:path>
            </a:pathLst>
          </a:custGeom>
          <a:blipFill>
            <a:blip r:embed="rId15"/>
            <a:stretch>
              <a:fillRect l="0" t="0" r="0" b="0"/>
            </a:stretch>
          </a:blipFill>
        </p:spPr>
      </p:sp>
      <p:sp>
        <p:nvSpPr>
          <p:cNvPr name="Freeform 23" id="23"/>
          <p:cNvSpPr/>
          <p:nvPr/>
        </p:nvSpPr>
        <p:spPr>
          <a:xfrm flipH="false" flipV="false" rot="0">
            <a:off x="2756323" y="4045517"/>
            <a:ext cx="435966" cy="720238"/>
          </a:xfrm>
          <a:custGeom>
            <a:avLst/>
            <a:gdLst/>
            <a:ahLst/>
            <a:cxnLst/>
            <a:rect r="r" b="b" t="t" l="l"/>
            <a:pathLst>
              <a:path h="720238" w="435966">
                <a:moveTo>
                  <a:pt x="0" y="0"/>
                </a:moveTo>
                <a:lnTo>
                  <a:pt x="435966" y="0"/>
                </a:lnTo>
                <a:lnTo>
                  <a:pt x="435966" y="720237"/>
                </a:lnTo>
                <a:lnTo>
                  <a:pt x="0" y="720237"/>
                </a:lnTo>
                <a:lnTo>
                  <a:pt x="0" y="0"/>
                </a:lnTo>
                <a:close/>
              </a:path>
            </a:pathLst>
          </a:custGeom>
          <a:blipFill>
            <a:blip r:embed="rId16"/>
            <a:stretch>
              <a:fillRect l="-68256" t="0" r="-46644" b="0"/>
            </a:stretch>
          </a:blipFill>
        </p:spPr>
      </p:sp>
      <p:sp>
        <p:nvSpPr>
          <p:cNvPr name="Freeform 24" id="24"/>
          <p:cNvSpPr/>
          <p:nvPr/>
        </p:nvSpPr>
        <p:spPr>
          <a:xfrm flipH="false" flipV="false" rot="0">
            <a:off x="1384645" y="4066919"/>
            <a:ext cx="453807" cy="631257"/>
          </a:xfrm>
          <a:custGeom>
            <a:avLst/>
            <a:gdLst/>
            <a:ahLst/>
            <a:cxnLst/>
            <a:rect r="r" b="b" t="t" l="l"/>
            <a:pathLst>
              <a:path h="631257" w="453807">
                <a:moveTo>
                  <a:pt x="0" y="0"/>
                </a:moveTo>
                <a:lnTo>
                  <a:pt x="453807" y="0"/>
                </a:lnTo>
                <a:lnTo>
                  <a:pt x="453807" y="631257"/>
                </a:lnTo>
                <a:lnTo>
                  <a:pt x="0" y="631257"/>
                </a:lnTo>
                <a:lnTo>
                  <a:pt x="0" y="0"/>
                </a:lnTo>
                <a:close/>
              </a:path>
            </a:pathLst>
          </a:custGeom>
          <a:blipFill>
            <a:blip r:embed="rId17"/>
            <a:stretch>
              <a:fillRect l="0" t="0" r="0" b="-7699"/>
            </a:stretch>
          </a:blipFill>
        </p:spPr>
      </p:sp>
      <p:pic>
        <p:nvPicPr>
          <p:cNvPr name="Picture 25" id="25"/>
          <p:cNvPicPr>
            <a:picLocks noChangeAspect="true"/>
          </p:cNvPicPr>
          <p:nvPr/>
        </p:nvPicPr>
        <p:blipFill>
          <a:blip r:embed="rId18"/>
          <a:stretch>
            <a:fillRect/>
          </a:stretch>
        </p:blipFill>
        <p:spPr>
          <a:xfrm rot="0">
            <a:off x="777651" y="3133723"/>
            <a:ext cx="535564" cy="535564"/>
          </a:xfrm>
          <a:prstGeom prst="rect">
            <a:avLst/>
          </a:prstGeom>
        </p:spPr>
      </p:pic>
      <p:grpSp>
        <p:nvGrpSpPr>
          <p:cNvPr name="Group 26" id="26"/>
          <p:cNvGrpSpPr/>
          <p:nvPr/>
        </p:nvGrpSpPr>
        <p:grpSpPr>
          <a:xfrm rot="0">
            <a:off x="408402" y="5048703"/>
            <a:ext cx="3874153" cy="2415138"/>
            <a:chOff x="0" y="0"/>
            <a:chExt cx="5165537" cy="3220183"/>
          </a:xfrm>
        </p:grpSpPr>
        <p:sp>
          <p:nvSpPr>
            <p:cNvPr name="TextBox 27" id="27"/>
            <p:cNvSpPr txBox="true"/>
            <p:nvPr/>
          </p:nvSpPr>
          <p:spPr>
            <a:xfrm rot="0">
              <a:off x="1619034" y="-38100"/>
              <a:ext cx="2304862" cy="401993"/>
            </a:xfrm>
            <a:prstGeom prst="rect">
              <a:avLst/>
            </a:prstGeom>
          </p:spPr>
          <p:txBody>
            <a:bodyPr anchor="t" rtlCol="false" tIns="0" lIns="0" bIns="0" rIns="0">
              <a:spAutoFit/>
            </a:bodyPr>
            <a:lstStyle/>
            <a:p>
              <a:pPr algn="ctr">
                <a:lnSpc>
                  <a:spcPts val="2559"/>
                </a:lnSpc>
              </a:pPr>
              <a:r>
                <a:rPr lang="en-US" sz="1827" spc="338">
                  <a:solidFill>
                    <a:srgbClr val="1E170F"/>
                  </a:solidFill>
                  <a:latin typeface="Cinzel"/>
                  <a:ea typeface="Cinzel"/>
                  <a:cs typeface="Cinzel"/>
                  <a:sym typeface="Cinzel"/>
                </a:rPr>
                <a:t>POST CARD</a:t>
              </a:r>
            </a:p>
          </p:txBody>
        </p:sp>
        <p:sp>
          <p:nvSpPr>
            <p:cNvPr name="Freeform 28" id="28"/>
            <p:cNvSpPr/>
            <p:nvPr/>
          </p:nvSpPr>
          <p:spPr>
            <a:xfrm flipH="false" flipV="false" rot="0">
              <a:off x="1108003" y="224537"/>
              <a:ext cx="3303244" cy="221471"/>
            </a:xfrm>
            <a:custGeom>
              <a:avLst/>
              <a:gdLst/>
              <a:ahLst/>
              <a:cxnLst/>
              <a:rect r="r" b="b" t="t" l="l"/>
              <a:pathLst>
                <a:path h="221471" w="3303244">
                  <a:moveTo>
                    <a:pt x="0" y="0"/>
                  </a:moveTo>
                  <a:lnTo>
                    <a:pt x="3303245" y="0"/>
                  </a:lnTo>
                  <a:lnTo>
                    <a:pt x="3303245" y="221471"/>
                  </a:lnTo>
                  <a:lnTo>
                    <a:pt x="0" y="221471"/>
                  </a:lnTo>
                  <a:lnTo>
                    <a:pt x="0" y="0"/>
                  </a:lnTo>
                  <a:close/>
                </a:path>
              </a:pathLst>
            </a:custGeom>
            <a:blipFill>
              <a:blip r:embed="rId19"/>
              <a:stretch>
                <a:fillRect l="-24551" t="-245454" r="-34619" b="-1215151"/>
              </a:stretch>
            </a:blipFill>
          </p:spPr>
        </p:sp>
        <p:sp>
          <p:nvSpPr>
            <p:cNvPr name="Freeform 29" id="29"/>
            <p:cNvSpPr/>
            <p:nvPr/>
          </p:nvSpPr>
          <p:spPr>
            <a:xfrm flipH="false" flipV="false" rot="0">
              <a:off x="2725459" y="783998"/>
              <a:ext cx="92012" cy="2328804"/>
            </a:xfrm>
            <a:custGeom>
              <a:avLst/>
              <a:gdLst/>
              <a:ahLst/>
              <a:cxnLst/>
              <a:rect r="r" b="b" t="t" l="l"/>
              <a:pathLst>
                <a:path h="2328804" w="92012">
                  <a:moveTo>
                    <a:pt x="0" y="0"/>
                  </a:moveTo>
                  <a:lnTo>
                    <a:pt x="92012" y="0"/>
                  </a:lnTo>
                  <a:lnTo>
                    <a:pt x="92012" y="2328804"/>
                  </a:lnTo>
                  <a:lnTo>
                    <a:pt x="0" y="2328804"/>
                  </a:lnTo>
                  <a:lnTo>
                    <a:pt x="0" y="0"/>
                  </a:lnTo>
                  <a:close/>
                </a:path>
              </a:pathLst>
            </a:custGeom>
            <a:blipFill>
              <a:blip r:embed="rId20"/>
              <a:stretch>
                <a:fillRect l="-2628571" t="-28818" r="-2985714" b="-19596"/>
              </a:stretch>
            </a:blipFill>
          </p:spPr>
        </p:sp>
        <p:sp>
          <p:nvSpPr>
            <p:cNvPr name="Freeform 30" id="30"/>
            <p:cNvSpPr/>
            <p:nvPr/>
          </p:nvSpPr>
          <p:spPr>
            <a:xfrm flipH="false" flipV="false" rot="0">
              <a:off x="111161" y="13560"/>
              <a:ext cx="562996" cy="321712"/>
            </a:xfrm>
            <a:custGeom>
              <a:avLst/>
              <a:gdLst/>
              <a:ahLst/>
              <a:cxnLst/>
              <a:rect r="r" b="b" t="t" l="l"/>
              <a:pathLst>
                <a:path h="321712" w="562996">
                  <a:moveTo>
                    <a:pt x="0" y="0"/>
                  </a:moveTo>
                  <a:lnTo>
                    <a:pt x="562996" y="0"/>
                  </a:lnTo>
                  <a:lnTo>
                    <a:pt x="562996" y="321712"/>
                  </a:lnTo>
                  <a:lnTo>
                    <a:pt x="0" y="321712"/>
                  </a:lnTo>
                  <a:lnTo>
                    <a:pt x="0" y="0"/>
                  </a:lnTo>
                  <a:close/>
                </a:path>
              </a:pathLst>
            </a:custGeom>
            <a:blipFill>
              <a:blip r:embed="rId21"/>
              <a:stretch>
                <a:fillRect l="0" t="0" r="0" b="0"/>
              </a:stretch>
            </a:blipFill>
          </p:spPr>
        </p:sp>
        <p:sp>
          <p:nvSpPr>
            <p:cNvPr name="Freeform 31" id="31"/>
            <p:cNvSpPr/>
            <p:nvPr/>
          </p:nvSpPr>
          <p:spPr>
            <a:xfrm flipH="false" flipV="false" rot="-5400000">
              <a:off x="3885489" y="712873"/>
              <a:ext cx="76815" cy="1944166"/>
            </a:xfrm>
            <a:custGeom>
              <a:avLst/>
              <a:gdLst/>
              <a:ahLst/>
              <a:cxnLst/>
              <a:rect r="r" b="b" t="t" l="l"/>
              <a:pathLst>
                <a:path h="1944166" w="76815">
                  <a:moveTo>
                    <a:pt x="0" y="0"/>
                  </a:moveTo>
                  <a:lnTo>
                    <a:pt x="76814" y="0"/>
                  </a:lnTo>
                  <a:lnTo>
                    <a:pt x="76814" y="1944166"/>
                  </a:lnTo>
                  <a:lnTo>
                    <a:pt x="0" y="1944166"/>
                  </a:lnTo>
                  <a:lnTo>
                    <a:pt x="0" y="0"/>
                  </a:lnTo>
                  <a:close/>
                </a:path>
              </a:pathLst>
            </a:custGeom>
            <a:blipFill>
              <a:blip r:embed="rId20"/>
              <a:stretch>
                <a:fillRect l="-2628571" t="-28818" r="-2985714" b="-19596"/>
              </a:stretch>
            </a:blipFill>
          </p:spPr>
        </p:sp>
        <p:sp>
          <p:nvSpPr>
            <p:cNvPr name="Freeform 32" id="32"/>
            <p:cNvSpPr/>
            <p:nvPr/>
          </p:nvSpPr>
          <p:spPr>
            <a:xfrm flipH="false" flipV="false" rot="-5400000">
              <a:off x="3885489" y="872996"/>
              <a:ext cx="76815" cy="1944166"/>
            </a:xfrm>
            <a:custGeom>
              <a:avLst/>
              <a:gdLst/>
              <a:ahLst/>
              <a:cxnLst/>
              <a:rect r="r" b="b" t="t" l="l"/>
              <a:pathLst>
                <a:path h="1944166" w="76815">
                  <a:moveTo>
                    <a:pt x="0" y="0"/>
                  </a:moveTo>
                  <a:lnTo>
                    <a:pt x="76814" y="0"/>
                  </a:lnTo>
                  <a:lnTo>
                    <a:pt x="76814" y="1944166"/>
                  </a:lnTo>
                  <a:lnTo>
                    <a:pt x="0" y="1944166"/>
                  </a:lnTo>
                  <a:lnTo>
                    <a:pt x="0" y="0"/>
                  </a:lnTo>
                  <a:close/>
                </a:path>
              </a:pathLst>
            </a:custGeom>
            <a:blipFill>
              <a:blip r:embed="rId20"/>
              <a:stretch>
                <a:fillRect l="-2628571" t="-28818" r="-2985714" b="-19596"/>
              </a:stretch>
            </a:blipFill>
          </p:spPr>
        </p:sp>
        <p:sp>
          <p:nvSpPr>
            <p:cNvPr name="Freeform 33" id="33"/>
            <p:cNvSpPr/>
            <p:nvPr/>
          </p:nvSpPr>
          <p:spPr>
            <a:xfrm flipH="false" flipV="false" rot="-5400000">
              <a:off x="3885489" y="1014724"/>
              <a:ext cx="76815" cy="1944166"/>
            </a:xfrm>
            <a:custGeom>
              <a:avLst/>
              <a:gdLst/>
              <a:ahLst/>
              <a:cxnLst/>
              <a:rect r="r" b="b" t="t" l="l"/>
              <a:pathLst>
                <a:path h="1944166" w="76815">
                  <a:moveTo>
                    <a:pt x="0" y="0"/>
                  </a:moveTo>
                  <a:lnTo>
                    <a:pt x="76814" y="0"/>
                  </a:lnTo>
                  <a:lnTo>
                    <a:pt x="76814" y="1944167"/>
                  </a:lnTo>
                  <a:lnTo>
                    <a:pt x="0" y="1944167"/>
                  </a:lnTo>
                  <a:lnTo>
                    <a:pt x="0" y="0"/>
                  </a:lnTo>
                  <a:close/>
                </a:path>
              </a:pathLst>
            </a:custGeom>
            <a:blipFill>
              <a:blip r:embed="rId20"/>
              <a:stretch>
                <a:fillRect l="-2628571" t="-28818" r="-2985714" b="-19596"/>
              </a:stretch>
            </a:blipFill>
          </p:spPr>
        </p:sp>
        <p:sp>
          <p:nvSpPr>
            <p:cNvPr name="TextBox 34" id="34"/>
            <p:cNvSpPr txBox="true"/>
            <p:nvPr/>
          </p:nvSpPr>
          <p:spPr>
            <a:xfrm rot="0">
              <a:off x="0" y="540450"/>
              <a:ext cx="2590924" cy="1782003"/>
            </a:xfrm>
            <a:prstGeom prst="rect">
              <a:avLst/>
            </a:prstGeom>
          </p:spPr>
          <p:txBody>
            <a:bodyPr anchor="t" rtlCol="false" tIns="0" lIns="0" bIns="0" rIns="0">
              <a:spAutoFit/>
            </a:bodyPr>
            <a:lstStyle/>
            <a:p>
              <a:pPr algn="ctr">
                <a:lnSpc>
                  <a:spcPts val="825"/>
                </a:lnSpc>
                <a:spcBef>
                  <a:spcPct val="0"/>
                </a:spcBef>
              </a:pPr>
              <a:r>
                <a:rPr lang="en-US" sz="589">
                  <a:solidFill>
                    <a:srgbClr val="282320"/>
                  </a:solidFill>
                  <a:latin typeface="Beth Ellen"/>
                  <a:ea typeface="Beth Ellen"/>
                  <a:cs typeface="Beth Ellen"/>
                  <a:sym typeface="Beth Ellen"/>
                </a:rPr>
                <a:t>Lucky you! You’ve been invited to the Dunn Speakeasy for the wedding of the year! In this “married to the mob” event, you’ll never know who to trust. With the two families merging together, someone is bound to lose power, which means someone else will lose their life! Get on the Golf Cart and solve this case with your fellow detectives.</a:t>
              </a:r>
            </a:p>
            <a:p>
              <a:pPr algn="ctr">
                <a:lnSpc>
                  <a:spcPts val="825"/>
                </a:lnSpc>
                <a:spcBef>
                  <a:spcPct val="0"/>
                </a:spcBef>
              </a:pPr>
              <a:r>
                <a:rPr lang="en-US" sz="589">
                  <a:solidFill>
                    <a:srgbClr val="282320"/>
                  </a:solidFill>
                  <a:latin typeface="Beth Ellen"/>
                  <a:ea typeface="Beth Ellen"/>
                  <a:cs typeface="Beth Ellen"/>
                  <a:sym typeface="Beth Ellen"/>
                </a:rPr>
                <a:t>Dress like the cat’s meow for this mafia wedding! Flapper dresses, zoot suits, feather boas and headbands, pinstriped suits and fedoras are all appropriate. Traditional wedding attire is nifty too!</a:t>
              </a:r>
            </a:p>
          </p:txBody>
        </p:sp>
        <p:sp>
          <p:nvSpPr>
            <p:cNvPr name="TextBox 35" id="35"/>
            <p:cNvSpPr txBox="true"/>
            <p:nvPr/>
          </p:nvSpPr>
          <p:spPr>
            <a:xfrm rot="0">
              <a:off x="805173" y="402416"/>
              <a:ext cx="888622" cy="104496"/>
            </a:xfrm>
            <a:prstGeom prst="rect">
              <a:avLst/>
            </a:prstGeom>
          </p:spPr>
          <p:txBody>
            <a:bodyPr anchor="t" rtlCol="false" tIns="0" lIns="0" bIns="0" rIns="0">
              <a:spAutoFit/>
            </a:bodyPr>
            <a:lstStyle/>
            <a:p>
              <a:pPr algn="ctr">
                <a:lnSpc>
                  <a:spcPts val="665"/>
                </a:lnSpc>
              </a:pPr>
              <a:r>
                <a:rPr lang="en-US" sz="475">
                  <a:solidFill>
                    <a:srgbClr val="372A1A"/>
                  </a:solidFill>
                  <a:latin typeface="Montserrat Semi-Bold"/>
                  <a:ea typeface="Montserrat Semi-Bold"/>
                  <a:cs typeface="Montserrat Semi-Bold"/>
                  <a:sym typeface="Montserrat Semi-Bold"/>
                </a:rPr>
                <a:t>For Correspondence.</a:t>
              </a:r>
            </a:p>
          </p:txBody>
        </p:sp>
        <p:sp>
          <p:nvSpPr>
            <p:cNvPr name="TextBox 36" id="36"/>
            <p:cNvSpPr txBox="true"/>
            <p:nvPr/>
          </p:nvSpPr>
          <p:spPr>
            <a:xfrm rot="0">
              <a:off x="3282458" y="392891"/>
              <a:ext cx="833083" cy="121655"/>
            </a:xfrm>
            <a:prstGeom prst="rect">
              <a:avLst/>
            </a:prstGeom>
          </p:spPr>
          <p:txBody>
            <a:bodyPr anchor="t" rtlCol="false" tIns="0" lIns="0" bIns="0" rIns="0">
              <a:spAutoFit/>
            </a:bodyPr>
            <a:lstStyle/>
            <a:p>
              <a:pPr algn="ctr">
                <a:lnSpc>
                  <a:spcPts val="732"/>
                </a:lnSpc>
              </a:pPr>
              <a:r>
                <a:rPr lang="en-US" sz="523" spc="34">
                  <a:solidFill>
                    <a:srgbClr val="372A1A"/>
                  </a:solidFill>
                  <a:latin typeface="Source Serif Pro"/>
                  <a:ea typeface="Source Serif Pro"/>
                  <a:cs typeface="Source Serif Pro"/>
                  <a:sym typeface="Source Serif Pro"/>
                </a:rPr>
                <a:t>For Address Only.</a:t>
              </a:r>
            </a:p>
          </p:txBody>
        </p:sp>
        <p:sp>
          <p:nvSpPr>
            <p:cNvPr name="Freeform 37" id="37"/>
            <p:cNvSpPr/>
            <p:nvPr/>
          </p:nvSpPr>
          <p:spPr>
            <a:xfrm flipH="false" flipV="false" rot="0">
              <a:off x="4626421" y="13560"/>
              <a:ext cx="539116" cy="755328"/>
            </a:xfrm>
            <a:custGeom>
              <a:avLst/>
              <a:gdLst/>
              <a:ahLst/>
              <a:cxnLst/>
              <a:rect r="r" b="b" t="t" l="l"/>
              <a:pathLst>
                <a:path h="755328" w="539116">
                  <a:moveTo>
                    <a:pt x="0" y="0"/>
                  </a:moveTo>
                  <a:lnTo>
                    <a:pt x="539116" y="0"/>
                  </a:lnTo>
                  <a:lnTo>
                    <a:pt x="539116" y="755328"/>
                  </a:lnTo>
                  <a:lnTo>
                    <a:pt x="0" y="75532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8" id="38"/>
            <p:cNvSpPr/>
            <p:nvPr/>
          </p:nvSpPr>
          <p:spPr>
            <a:xfrm flipH="false" flipV="false" rot="0">
              <a:off x="4703495" y="367148"/>
              <a:ext cx="377664" cy="48152"/>
            </a:xfrm>
            <a:custGeom>
              <a:avLst/>
              <a:gdLst/>
              <a:ahLst/>
              <a:cxnLst/>
              <a:rect r="r" b="b" t="t" l="l"/>
              <a:pathLst>
                <a:path h="48152" w="377664">
                  <a:moveTo>
                    <a:pt x="0" y="0"/>
                  </a:moveTo>
                  <a:lnTo>
                    <a:pt x="377664" y="0"/>
                  </a:lnTo>
                  <a:lnTo>
                    <a:pt x="377664" y="48152"/>
                  </a:lnTo>
                  <a:lnTo>
                    <a:pt x="0" y="4815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39" id="39"/>
            <p:cNvSpPr txBox="true"/>
            <p:nvPr/>
          </p:nvSpPr>
          <p:spPr>
            <a:xfrm rot="0">
              <a:off x="4682983" y="487939"/>
              <a:ext cx="425992" cy="162833"/>
            </a:xfrm>
            <a:prstGeom prst="rect">
              <a:avLst/>
            </a:prstGeom>
          </p:spPr>
          <p:txBody>
            <a:bodyPr anchor="t" rtlCol="false" tIns="0" lIns="0" bIns="0" rIns="0">
              <a:spAutoFit/>
            </a:bodyPr>
            <a:lstStyle/>
            <a:p>
              <a:pPr algn="ctr">
                <a:lnSpc>
                  <a:spcPts val="402"/>
                </a:lnSpc>
              </a:pPr>
              <a:r>
                <a:rPr lang="en-US" sz="351">
                  <a:solidFill>
                    <a:srgbClr val="372A1A"/>
                  </a:solidFill>
                  <a:latin typeface="Montserrat Semi-Bold"/>
                  <a:ea typeface="Montserrat Semi-Bold"/>
                  <a:cs typeface="Montserrat Semi-Bold"/>
                  <a:sym typeface="Montserrat Semi-Bold"/>
                </a:rPr>
                <a:t>Foreign</a:t>
              </a:r>
            </a:p>
            <a:p>
              <a:pPr algn="ctr">
                <a:lnSpc>
                  <a:spcPts val="506"/>
                </a:lnSpc>
              </a:pPr>
              <a:r>
                <a:rPr lang="en-US" sz="443" spc="23">
                  <a:solidFill>
                    <a:srgbClr val="372A1A"/>
                  </a:solidFill>
                  <a:latin typeface="Radley"/>
                  <a:ea typeface="Radley"/>
                  <a:cs typeface="Radley"/>
                  <a:sym typeface="Radley"/>
                </a:rPr>
                <a:t>Two Cents.</a:t>
              </a:r>
            </a:p>
          </p:txBody>
        </p:sp>
        <p:sp>
          <p:nvSpPr>
            <p:cNvPr name="TextBox 40" id="40"/>
            <p:cNvSpPr txBox="true"/>
            <p:nvPr/>
          </p:nvSpPr>
          <p:spPr>
            <a:xfrm rot="0">
              <a:off x="4697930" y="102054"/>
              <a:ext cx="396098" cy="232152"/>
            </a:xfrm>
            <a:prstGeom prst="rect">
              <a:avLst/>
            </a:prstGeom>
          </p:spPr>
          <p:txBody>
            <a:bodyPr anchor="t" rtlCol="false" tIns="0" lIns="0" bIns="0" rIns="0">
              <a:spAutoFit/>
            </a:bodyPr>
            <a:lstStyle/>
            <a:p>
              <a:pPr algn="ctr">
                <a:lnSpc>
                  <a:spcPts val="468"/>
                </a:lnSpc>
              </a:pPr>
              <a:r>
                <a:rPr lang="en-US" sz="319">
                  <a:solidFill>
                    <a:srgbClr val="372A1A"/>
                  </a:solidFill>
                  <a:latin typeface="Montserrat Semi-Bold"/>
                  <a:ea typeface="Montserrat Semi-Bold"/>
                  <a:cs typeface="Montserrat Semi-Bold"/>
                  <a:sym typeface="Montserrat Semi-Bold"/>
                </a:rPr>
                <a:t>United States</a:t>
              </a:r>
            </a:p>
            <a:p>
              <a:pPr algn="ctr">
                <a:lnSpc>
                  <a:spcPts val="421"/>
                </a:lnSpc>
              </a:pPr>
              <a:r>
                <a:rPr lang="en-US" sz="287">
                  <a:solidFill>
                    <a:srgbClr val="372A1A"/>
                  </a:solidFill>
                  <a:latin typeface="Montserrat Semi-Bold"/>
                  <a:ea typeface="Montserrat Semi-Bold"/>
                  <a:cs typeface="Montserrat Semi-Bold"/>
                  <a:sym typeface="Montserrat Semi-Bold"/>
                </a:rPr>
                <a:t>&amp; Canada</a:t>
              </a:r>
            </a:p>
            <a:p>
              <a:pPr algn="ctr">
                <a:lnSpc>
                  <a:spcPts val="613"/>
                </a:lnSpc>
              </a:pPr>
              <a:r>
                <a:rPr lang="en-US" sz="419" spc="23">
                  <a:solidFill>
                    <a:srgbClr val="372A1A"/>
                  </a:solidFill>
                  <a:latin typeface="Radley"/>
                  <a:ea typeface="Radley"/>
                  <a:cs typeface="Radley"/>
                  <a:sym typeface="Radley"/>
                </a:rPr>
                <a:t>One Cent.</a:t>
              </a:r>
            </a:p>
          </p:txBody>
        </p:sp>
        <p:sp>
          <p:nvSpPr>
            <p:cNvPr name="TextBox 41" id="41"/>
            <p:cNvSpPr txBox="true"/>
            <p:nvPr/>
          </p:nvSpPr>
          <p:spPr>
            <a:xfrm rot="0">
              <a:off x="53503" y="2360976"/>
              <a:ext cx="2097120" cy="111174"/>
            </a:xfrm>
            <a:prstGeom prst="rect">
              <a:avLst/>
            </a:prstGeom>
          </p:spPr>
          <p:txBody>
            <a:bodyPr anchor="t" rtlCol="false" tIns="0" lIns="0" bIns="0" rIns="0">
              <a:spAutoFit/>
            </a:bodyPr>
            <a:lstStyle/>
            <a:p>
              <a:pPr algn="l">
                <a:lnSpc>
                  <a:spcPts val="741"/>
                </a:lnSpc>
                <a:spcBef>
                  <a:spcPct val="0"/>
                </a:spcBef>
              </a:pPr>
              <a:r>
                <a:rPr lang="en-US" sz="529">
                  <a:solidFill>
                    <a:srgbClr val="282320"/>
                  </a:solidFill>
                  <a:latin typeface="Beth Ellen"/>
                  <a:ea typeface="Beth Ellen"/>
                  <a:cs typeface="Beth Ellen"/>
                  <a:sym typeface="Beth Ellen"/>
                </a:rPr>
                <a:t>Location: Twin Hills Golf &amp; Country Club</a:t>
              </a:r>
            </a:p>
          </p:txBody>
        </p:sp>
        <p:sp>
          <p:nvSpPr>
            <p:cNvPr name="TextBox 42" id="42"/>
            <p:cNvSpPr txBox="true"/>
            <p:nvPr/>
          </p:nvSpPr>
          <p:spPr>
            <a:xfrm rot="0">
              <a:off x="53503" y="2528688"/>
              <a:ext cx="925656" cy="111174"/>
            </a:xfrm>
            <a:prstGeom prst="rect">
              <a:avLst/>
            </a:prstGeom>
          </p:spPr>
          <p:txBody>
            <a:bodyPr anchor="t" rtlCol="false" tIns="0" lIns="0" bIns="0" rIns="0">
              <a:spAutoFit/>
            </a:bodyPr>
            <a:lstStyle/>
            <a:p>
              <a:pPr algn="l">
                <a:lnSpc>
                  <a:spcPts val="741"/>
                </a:lnSpc>
                <a:spcBef>
                  <a:spcPct val="0"/>
                </a:spcBef>
              </a:pPr>
              <a:r>
                <a:rPr lang="en-US" sz="529">
                  <a:solidFill>
                    <a:srgbClr val="282320"/>
                  </a:solidFill>
                  <a:latin typeface="Beth Ellen"/>
                  <a:ea typeface="Beth Ellen"/>
                  <a:cs typeface="Beth Ellen"/>
                  <a:sym typeface="Beth Ellen"/>
                </a:rPr>
                <a:t>Date: 3/13/2026</a:t>
              </a:r>
            </a:p>
          </p:txBody>
        </p:sp>
        <p:sp>
          <p:nvSpPr>
            <p:cNvPr name="TextBox 43" id="43"/>
            <p:cNvSpPr txBox="true"/>
            <p:nvPr/>
          </p:nvSpPr>
          <p:spPr>
            <a:xfrm rot="0">
              <a:off x="53503" y="2684096"/>
              <a:ext cx="1851312" cy="111174"/>
            </a:xfrm>
            <a:prstGeom prst="rect">
              <a:avLst/>
            </a:prstGeom>
          </p:spPr>
          <p:txBody>
            <a:bodyPr anchor="t" rtlCol="false" tIns="0" lIns="0" bIns="0" rIns="0">
              <a:spAutoFit/>
            </a:bodyPr>
            <a:lstStyle/>
            <a:p>
              <a:pPr algn="l">
                <a:lnSpc>
                  <a:spcPts val="741"/>
                </a:lnSpc>
                <a:spcBef>
                  <a:spcPct val="0"/>
                </a:spcBef>
              </a:pPr>
              <a:r>
                <a:rPr lang="en-US" sz="529">
                  <a:solidFill>
                    <a:srgbClr val="282320"/>
                  </a:solidFill>
                  <a:latin typeface="Beth Ellen"/>
                  <a:ea typeface="Beth Ellen"/>
                  <a:cs typeface="Beth Ellen"/>
                  <a:sym typeface="Beth Ellen"/>
                </a:rPr>
                <a:t>Time: 6:30 pm - Drinks in Jolly Boys</a:t>
              </a:r>
            </a:p>
          </p:txBody>
        </p:sp>
        <p:sp>
          <p:nvSpPr>
            <p:cNvPr name="TextBox 44" id="44"/>
            <p:cNvSpPr txBox="true"/>
            <p:nvPr/>
          </p:nvSpPr>
          <p:spPr>
            <a:xfrm rot="0">
              <a:off x="53503" y="2823009"/>
              <a:ext cx="1851312" cy="111174"/>
            </a:xfrm>
            <a:prstGeom prst="rect">
              <a:avLst/>
            </a:prstGeom>
          </p:spPr>
          <p:txBody>
            <a:bodyPr anchor="t" rtlCol="false" tIns="0" lIns="0" bIns="0" rIns="0">
              <a:spAutoFit/>
            </a:bodyPr>
            <a:lstStyle/>
            <a:p>
              <a:pPr algn="l">
                <a:lnSpc>
                  <a:spcPts val="741"/>
                </a:lnSpc>
                <a:spcBef>
                  <a:spcPct val="0"/>
                </a:spcBef>
              </a:pPr>
              <a:r>
                <a:rPr lang="en-US" sz="529">
                  <a:solidFill>
                    <a:srgbClr val="282320"/>
                  </a:solidFill>
                  <a:latin typeface="Beth Ellen"/>
                  <a:ea typeface="Beth Ellen"/>
                  <a:cs typeface="Beth Ellen"/>
                  <a:sym typeface="Beth Ellen"/>
                </a:rPr>
                <a:t>Time: 7:00 pm - Dinner and Show</a:t>
              </a:r>
            </a:p>
          </p:txBody>
        </p:sp>
        <p:sp>
          <p:nvSpPr>
            <p:cNvPr name="TextBox 45" id="45"/>
            <p:cNvSpPr txBox="true"/>
            <p:nvPr/>
          </p:nvSpPr>
          <p:spPr>
            <a:xfrm rot="0">
              <a:off x="53503" y="2989424"/>
              <a:ext cx="2898310" cy="230760"/>
            </a:xfrm>
            <a:prstGeom prst="rect">
              <a:avLst/>
            </a:prstGeom>
          </p:spPr>
          <p:txBody>
            <a:bodyPr anchor="t" rtlCol="false" tIns="0" lIns="0" bIns="0" rIns="0">
              <a:spAutoFit/>
            </a:bodyPr>
            <a:lstStyle/>
            <a:p>
              <a:pPr algn="l">
                <a:lnSpc>
                  <a:spcPts val="741"/>
                </a:lnSpc>
              </a:pPr>
              <a:r>
                <a:rPr lang="en-US" sz="529">
                  <a:solidFill>
                    <a:srgbClr val="282320"/>
                  </a:solidFill>
                  <a:latin typeface="Beth Ellen"/>
                  <a:ea typeface="Beth Ellen"/>
                  <a:cs typeface="Beth Ellen"/>
                  <a:sym typeface="Beth Ellen"/>
                </a:rPr>
                <a:t>Cost: $50 per Person -Includes Show &amp; Food</a:t>
              </a:r>
            </a:p>
            <a:p>
              <a:pPr algn="l">
                <a:lnSpc>
                  <a:spcPts val="741"/>
                </a:lnSpc>
                <a:spcBef>
                  <a:spcPct val="0"/>
                </a:spcBef>
              </a:pPr>
              <a:r>
                <a:rPr lang="en-US" sz="529">
                  <a:solidFill>
                    <a:srgbClr val="282320"/>
                  </a:solidFill>
                  <a:latin typeface="Beth Ellen"/>
                  <a:ea typeface="Beth Ellen"/>
                  <a:cs typeface="Beth Ellen"/>
                  <a:sym typeface="Beth Ellen"/>
                </a:rPr>
                <a:t>Drinks are seperate - 10$ non-refundable deposit required.</a:t>
              </a:r>
            </a:p>
          </p:txBody>
        </p:sp>
      </p:grpSp>
      <p:grpSp>
        <p:nvGrpSpPr>
          <p:cNvPr name="Group 46" id="46"/>
          <p:cNvGrpSpPr/>
          <p:nvPr/>
        </p:nvGrpSpPr>
        <p:grpSpPr>
          <a:xfrm rot="0">
            <a:off x="4656553" y="5453684"/>
            <a:ext cx="2585190" cy="3642251"/>
            <a:chOff x="0" y="0"/>
            <a:chExt cx="3446919" cy="4856335"/>
          </a:xfrm>
        </p:grpSpPr>
        <p:sp>
          <p:nvSpPr>
            <p:cNvPr name="Freeform 47" id="47"/>
            <p:cNvSpPr/>
            <p:nvPr/>
          </p:nvSpPr>
          <p:spPr>
            <a:xfrm flipH="false" flipV="false" rot="0">
              <a:off x="0" y="0"/>
              <a:ext cx="2559925" cy="4856335"/>
            </a:xfrm>
            <a:custGeom>
              <a:avLst/>
              <a:gdLst/>
              <a:ahLst/>
              <a:cxnLst/>
              <a:rect r="r" b="b" t="t" l="l"/>
              <a:pathLst>
                <a:path h="4856335" w="2559925">
                  <a:moveTo>
                    <a:pt x="0" y="0"/>
                  </a:moveTo>
                  <a:lnTo>
                    <a:pt x="2559925" y="0"/>
                  </a:lnTo>
                  <a:lnTo>
                    <a:pt x="2559925" y="4856335"/>
                  </a:lnTo>
                  <a:lnTo>
                    <a:pt x="0" y="4856335"/>
                  </a:lnTo>
                  <a:lnTo>
                    <a:pt x="0" y="0"/>
                  </a:lnTo>
                  <a:close/>
                </a:path>
              </a:pathLst>
            </a:custGeom>
            <a:blipFill>
              <a:blip r:embed="rId26">
                <a:alphaModFix amt="47000"/>
              </a:blip>
              <a:stretch>
                <a:fillRect l="-37840" t="0" r="0" b="-8891"/>
              </a:stretch>
            </a:blipFill>
          </p:spPr>
        </p:sp>
        <p:sp>
          <p:nvSpPr>
            <p:cNvPr name="TextBox 48" id="48"/>
            <p:cNvSpPr txBox="true"/>
            <p:nvPr/>
          </p:nvSpPr>
          <p:spPr>
            <a:xfrm rot="0">
              <a:off x="1636723" y="78811"/>
              <a:ext cx="1456358" cy="861768"/>
            </a:xfrm>
            <a:prstGeom prst="rect">
              <a:avLst/>
            </a:prstGeom>
          </p:spPr>
          <p:txBody>
            <a:bodyPr anchor="t" rtlCol="false" tIns="0" lIns="0" bIns="0" rIns="0">
              <a:spAutoFit/>
            </a:bodyPr>
            <a:lstStyle/>
            <a:p>
              <a:pPr algn="ctr">
                <a:lnSpc>
                  <a:spcPts val="5421"/>
                </a:lnSpc>
                <a:spcBef>
                  <a:spcPct val="0"/>
                </a:spcBef>
              </a:pPr>
              <a:r>
                <a:rPr lang="en-US" sz="3872">
                  <a:solidFill>
                    <a:srgbClr val="7A6200"/>
                  </a:solidFill>
                  <a:latin typeface="Alex Brush"/>
                  <a:ea typeface="Alex Brush"/>
                  <a:cs typeface="Alex Brush"/>
                  <a:sym typeface="Alex Brush"/>
                </a:rPr>
                <a:t>Menu</a:t>
              </a:r>
            </a:p>
          </p:txBody>
        </p:sp>
        <p:sp>
          <p:nvSpPr>
            <p:cNvPr name="TextBox 49" id="49"/>
            <p:cNvSpPr txBox="true"/>
            <p:nvPr/>
          </p:nvSpPr>
          <p:spPr>
            <a:xfrm rot="0">
              <a:off x="1381005" y="990174"/>
              <a:ext cx="2065914" cy="767359"/>
            </a:xfrm>
            <a:prstGeom prst="rect">
              <a:avLst/>
            </a:prstGeom>
          </p:spPr>
          <p:txBody>
            <a:bodyPr anchor="t" rtlCol="false" tIns="0" lIns="0" bIns="0" rIns="0">
              <a:spAutoFit/>
            </a:bodyPr>
            <a:lstStyle/>
            <a:p>
              <a:pPr algn="ctr">
                <a:lnSpc>
                  <a:spcPts val="2451"/>
                </a:lnSpc>
              </a:pPr>
              <a:r>
                <a:rPr lang="en-US" sz="1750">
                  <a:solidFill>
                    <a:srgbClr val="FFFFFF"/>
                  </a:solidFill>
                  <a:latin typeface="Alex Brush"/>
                  <a:ea typeface="Alex Brush"/>
                  <a:cs typeface="Alex Brush"/>
                  <a:sym typeface="Alex Brush"/>
                </a:rPr>
                <a:t>Italian Salad</a:t>
              </a:r>
            </a:p>
            <a:p>
              <a:pPr algn="ctr">
                <a:lnSpc>
                  <a:spcPts val="1096"/>
                </a:lnSpc>
                <a:spcBef>
                  <a:spcPct val="0"/>
                </a:spcBef>
              </a:pPr>
              <a:r>
                <a:rPr lang="en-US" sz="783">
                  <a:solidFill>
                    <a:srgbClr val="FFFFFF"/>
                  </a:solidFill>
                  <a:latin typeface="Alex Brush"/>
                  <a:ea typeface="Alex Brush"/>
                  <a:cs typeface="Alex Brush"/>
                  <a:sym typeface="Alex Brush"/>
                </a:rPr>
                <a:t>Lettuce with pepperoncini, black olives, croutons, red onion, and tossed in an Italian dressing</a:t>
              </a:r>
            </a:p>
          </p:txBody>
        </p:sp>
        <p:sp>
          <p:nvSpPr>
            <p:cNvPr name="TextBox 50" id="50"/>
            <p:cNvSpPr txBox="true"/>
            <p:nvPr/>
          </p:nvSpPr>
          <p:spPr>
            <a:xfrm rot="0">
              <a:off x="1381352" y="1797603"/>
              <a:ext cx="1967100" cy="1701953"/>
            </a:xfrm>
            <a:prstGeom prst="rect">
              <a:avLst/>
            </a:prstGeom>
          </p:spPr>
          <p:txBody>
            <a:bodyPr anchor="t" rtlCol="false" tIns="0" lIns="0" bIns="0" rIns="0">
              <a:spAutoFit/>
            </a:bodyPr>
            <a:lstStyle/>
            <a:p>
              <a:pPr algn="ctr">
                <a:lnSpc>
                  <a:spcPts val="2506"/>
                </a:lnSpc>
              </a:pPr>
              <a:r>
                <a:rPr lang="en-US" sz="1790">
                  <a:solidFill>
                    <a:srgbClr val="7A6200"/>
                  </a:solidFill>
                  <a:latin typeface="Alex Brush"/>
                  <a:ea typeface="Alex Brush"/>
                  <a:cs typeface="Alex Brush"/>
                  <a:sym typeface="Alex Brush"/>
                </a:rPr>
                <a:t>Main Course</a:t>
              </a:r>
            </a:p>
            <a:p>
              <a:pPr algn="ctr">
                <a:lnSpc>
                  <a:spcPts val="940"/>
                </a:lnSpc>
              </a:pPr>
              <a:r>
                <a:rPr lang="en-US" sz="671">
                  <a:solidFill>
                    <a:srgbClr val="FFFFFF"/>
                  </a:solidFill>
                  <a:latin typeface="Alex Brush"/>
                  <a:ea typeface="Alex Brush"/>
                  <a:cs typeface="Alex Brush"/>
                  <a:sym typeface="Alex Brush"/>
                </a:rPr>
                <a:t>Choice of 1 Served with Garlic Bread</a:t>
              </a:r>
            </a:p>
            <a:p>
              <a:pPr algn="ctr">
                <a:lnSpc>
                  <a:spcPts val="391"/>
                </a:lnSpc>
              </a:pPr>
            </a:p>
            <a:p>
              <a:pPr algn="ctr">
                <a:lnSpc>
                  <a:spcPts val="1958"/>
                </a:lnSpc>
              </a:pPr>
              <a:r>
                <a:rPr lang="en-US" sz="1398">
                  <a:solidFill>
                    <a:srgbClr val="FFFFFF"/>
                  </a:solidFill>
                  <a:latin typeface="Alex Brush"/>
                  <a:ea typeface="Alex Brush"/>
                  <a:cs typeface="Alex Brush"/>
                  <a:sym typeface="Alex Brush"/>
                </a:rPr>
                <a:t> Big Sghetti</a:t>
              </a:r>
            </a:p>
            <a:p>
              <a:pPr algn="ctr">
                <a:lnSpc>
                  <a:spcPts val="940"/>
                </a:lnSpc>
              </a:pPr>
              <a:r>
                <a:rPr lang="en-US" sz="671">
                  <a:solidFill>
                    <a:srgbClr val="FFFFFF"/>
                  </a:solidFill>
                  <a:latin typeface="Alex Brush"/>
                  <a:ea typeface="Alex Brush"/>
                  <a:cs typeface="Alex Brush"/>
                  <a:sym typeface="Alex Brush"/>
                </a:rPr>
                <a:t>Spaghetti and Meatballs</a:t>
              </a:r>
            </a:p>
            <a:p>
              <a:pPr algn="ctr">
                <a:lnSpc>
                  <a:spcPts val="548"/>
                </a:lnSpc>
              </a:pPr>
            </a:p>
            <a:p>
              <a:pPr algn="ctr">
                <a:lnSpc>
                  <a:spcPts val="1958"/>
                </a:lnSpc>
              </a:pPr>
              <a:r>
                <a:rPr lang="en-US" sz="1398">
                  <a:solidFill>
                    <a:srgbClr val="FFFFFF"/>
                  </a:solidFill>
                  <a:latin typeface="Alex Brush"/>
                  <a:ea typeface="Alex Brush"/>
                  <a:cs typeface="Alex Brush"/>
                  <a:sym typeface="Alex Brush"/>
                </a:rPr>
                <a:t>Alfredo</a:t>
              </a:r>
            </a:p>
            <a:p>
              <a:pPr algn="ctr">
                <a:lnSpc>
                  <a:spcPts val="940"/>
                </a:lnSpc>
                <a:spcBef>
                  <a:spcPct val="0"/>
                </a:spcBef>
              </a:pPr>
              <a:r>
                <a:rPr lang="en-US" sz="671">
                  <a:solidFill>
                    <a:srgbClr val="FFFFFF"/>
                  </a:solidFill>
                  <a:latin typeface="Alex Brush"/>
                  <a:ea typeface="Alex Brush"/>
                  <a:cs typeface="Alex Brush"/>
                  <a:sym typeface="Alex Brush"/>
                </a:rPr>
                <a:t>Alfredo pasta with choice of Chicken or Mushrooms</a:t>
              </a:r>
            </a:p>
          </p:txBody>
        </p:sp>
        <p:sp>
          <p:nvSpPr>
            <p:cNvPr name="TextBox 51" id="51"/>
            <p:cNvSpPr txBox="true"/>
            <p:nvPr/>
          </p:nvSpPr>
          <p:spPr>
            <a:xfrm rot="0">
              <a:off x="1381352" y="3595795"/>
              <a:ext cx="1967100" cy="396734"/>
            </a:xfrm>
            <a:prstGeom prst="rect">
              <a:avLst/>
            </a:prstGeom>
          </p:spPr>
          <p:txBody>
            <a:bodyPr anchor="t" rtlCol="false" tIns="0" lIns="0" bIns="0" rIns="0">
              <a:spAutoFit/>
            </a:bodyPr>
            <a:lstStyle/>
            <a:p>
              <a:pPr algn="ctr">
                <a:lnSpc>
                  <a:spcPts val="2506"/>
                </a:lnSpc>
                <a:spcBef>
                  <a:spcPct val="0"/>
                </a:spcBef>
              </a:pPr>
              <a:r>
                <a:rPr lang="en-US" sz="1790">
                  <a:solidFill>
                    <a:srgbClr val="7A6200"/>
                  </a:solidFill>
                  <a:latin typeface="Alex Brush"/>
                  <a:ea typeface="Alex Brush"/>
                  <a:cs typeface="Alex Brush"/>
                  <a:sym typeface="Alex Brush"/>
                </a:rPr>
                <a:t>Dessert</a:t>
              </a:r>
            </a:p>
          </p:txBody>
        </p:sp>
        <p:sp>
          <p:nvSpPr>
            <p:cNvPr name="TextBox 52" id="52"/>
            <p:cNvSpPr txBox="true"/>
            <p:nvPr/>
          </p:nvSpPr>
          <p:spPr>
            <a:xfrm rot="0">
              <a:off x="1381352" y="4098975"/>
              <a:ext cx="1967100" cy="381445"/>
            </a:xfrm>
            <a:prstGeom prst="rect">
              <a:avLst/>
            </a:prstGeom>
          </p:spPr>
          <p:txBody>
            <a:bodyPr anchor="t" rtlCol="false" tIns="0" lIns="0" bIns="0" rIns="0">
              <a:spAutoFit/>
            </a:bodyPr>
            <a:lstStyle/>
            <a:p>
              <a:pPr algn="ctr">
                <a:lnSpc>
                  <a:spcPts val="2451"/>
                </a:lnSpc>
                <a:spcBef>
                  <a:spcPct val="0"/>
                </a:spcBef>
              </a:pPr>
              <a:r>
                <a:rPr lang="en-US" sz="1750">
                  <a:solidFill>
                    <a:srgbClr val="FFFFFF"/>
                  </a:solidFill>
                  <a:latin typeface="Alex Brush"/>
                  <a:ea typeface="Alex Brush"/>
                  <a:cs typeface="Alex Brush"/>
                  <a:sym typeface="Alex Brush"/>
                </a:rPr>
                <a:t>Tiramisu</a:t>
              </a:r>
            </a:p>
          </p:txBody>
        </p:sp>
      </p:grpSp>
      <p:grpSp>
        <p:nvGrpSpPr>
          <p:cNvPr name="Group 53" id="53"/>
          <p:cNvGrpSpPr/>
          <p:nvPr/>
        </p:nvGrpSpPr>
        <p:grpSpPr>
          <a:xfrm rot="0">
            <a:off x="156658" y="7822831"/>
            <a:ext cx="4125896" cy="1538935"/>
            <a:chOff x="0" y="0"/>
            <a:chExt cx="1123610" cy="419100"/>
          </a:xfrm>
        </p:grpSpPr>
        <p:sp>
          <p:nvSpPr>
            <p:cNvPr name="Freeform 54" id="54"/>
            <p:cNvSpPr/>
            <p:nvPr/>
          </p:nvSpPr>
          <p:spPr>
            <a:xfrm flipH="false" flipV="false" rot="0">
              <a:off x="0" y="0"/>
              <a:ext cx="1123610" cy="419100"/>
            </a:xfrm>
            <a:custGeom>
              <a:avLst/>
              <a:gdLst/>
              <a:ahLst/>
              <a:cxnLst/>
              <a:rect r="r" b="b" t="t" l="l"/>
              <a:pathLst>
                <a:path h="419100" w="1123610">
                  <a:moveTo>
                    <a:pt x="27853" y="0"/>
                  </a:moveTo>
                  <a:lnTo>
                    <a:pt x="1095757" y="0"/>
                  </a:lnTo>
                  <a:cubicBezTo>
                    <a:pt x="1111140" y="0"/>
                    <a:pt x="1123610" y="12470"/>
                    <a:pt x="1123610" y="27853"/>
                  </a:cubicBezTo>
                  <a:lnTo>
                    <a:pt x="1123610" y="391247"/>
                  </a:lnTo>
                  <a:cubicBezTo>
                    <a:pt x="1123610" y="406630"/>
                    <a:pt x="1111140" y="419100"/>
                    <a:pt x="1095757" y="419100"/>
                  </a:cubicBezTo>
                  <a:lnTo>
                    <a:pt x="27853" y="419100"/>
                  </a:lnTo>
                  <a:cubicBezTo>
                    <a:pt x="12470" y="419100"/>
                    <a:pt x="0" y="406630"/>
                    <a:pt x="0" y="391247"/>
                  </a:cubicBezTo>
                  <a:lnTo>
                    <a:pt x="0" y="27853"/>
                  </a:lnTo>
                  <a:cubicBezTo>
                    <a:pt x="0" y="12470"/>
                    <a:pt x="12470" y="0"/>
                    <a:pt x="27853" y="0"/>
                  </a:cubicBezTo>
                  <a:close/>
                </a:path>
              </a:pathLst>
            </a:custGeom>
            <a:solidFill>
              <a:srgbClr val="000000"/>
            </a:solidFill>
          </p:spPr>
        </p:sp>
        <p:sp>
          <p:nvSpPr>
            <p:cNvPr name="TextBox 55" id="55"/>
            <p:cNvSpPr txBox="true"/>
            <p:nvPr/>
          </p:nvSpPr>
          <p:spPr>
            <a:xfrm>
              <a:off x="0" y="-57150"/>
              <a:ext cx="1123610" cy="476250"/>
            </a:xfrm>
            <a:prstGeom prst="rect">
              <a:avLst/>
            </a:prstGeom>
          </p:spPr>
          <p:txBody>
            <a:bodyPr anchor="ctr" rtlCol="false" tIns="50800" lIns="50800" bIns="50800" rIns="50800"/>
            <a:lstStyle/>
            <a:p>
              <a:pPr algn="ctr">
                <a:lnSpc>
                  <a:spcPts val="2000"/>
                </a:lnSpc>
              </a:pPr>
              <a:r>
                <a:rPr lang="en-US" sz="1428" b="true">
                  <a:solidFill>
                    <a:srgbClr val="FFFFFF"/>
                  </a:solidFill>
                  <a:latin typeface="Poppins Bold"/>
                  <a:ea typeface="Poppins Bold"/>
                  <a:cs typeface="Poppins Bold"/>
                  <a:sym typeface="Poppins Bold"/>
                </a:rPr>
                <a:t>If you haven’t been, You are missing out!</a:t>
              </a:r>
            </a:p>
            <a:p>
              <a:pPr algn="ctr">
                <a:lnSpc>
                  <a:spcPts val="2000"/>
                </a:lnSpc>
              </a:pPr>
              <a:r>
                <a:rPr lang="en-US" sz="1428" b="true">
                  <a:solidFill>
                    <a:srgbClr val="FFFFFF"/>
                  </a:solidFill>
                  <a:latin typeface="Poppins Bold"/>
                  <a:ea typeface="Poppins Bold"/>
                  <a:cs typeface="Poppins Bold"/>
                  <a:sym typeface="Poppins Bold"/>
                </a:rPr>
                <a:t>The food is always great, and the drink specials amazing.</a:t>
              </a:r>
            </a:p>
            <a:p>
              <a:pPr algn="ctr">
                <a:lnSpc>
                  <a:spcPts val="2000"/>
                </a:lnSpc>
              </a:pPr>
              <a:r>
                <a:rPr lang="en-US" b="true" sz="1428">
                  <a:solidFill>
                    <a:srgbClr val="FFFFFF"/>
                  </a:solidFill>
                  <a:latin typeface="Poppins Bold"/>
                  <a:ea typeface="Poppins Bold"/>
                  <a:cs typeface="Poppins Bold"/>
                  <a:sym typeface="Poppins Bold"/>
                </a:rPr>
                <a:t>And this time - There will be a Murder Mystery Show </a:t>
              </a:r>
            </a:p>
          </p:txBody>
        </p:sp>
      </p:grpSp>
      <p:sp>
        <p:nvSpPr>
          <p:cNvPr name="TextBox 56" id="56"/>
          <p:cNvSpPr txBox="true"/>
          <p:nvPr/>
        </p:nvSpPr>
        <p:spPr>
          <a:xfrm rot="0">
            <a:off x="7089343" y="9323667"/>
            <a:ext cx="143369" cy="181469"/>
          </a:xfrm>
          <a:prstGeom prst="rect">
            <a:avLst/>
          </a:prstGeom>
        </p:spPr>
        <p:txBody>
          <a:bodyPr anchor="t" rtlCol="false" tIns="0" lIns="0" bIns="0" rIns="0" wrap="none">
            <a:spAutoFit/>
          </a:bodyPr>
          <a:lstStyle/>
          <a:p>
            <a:pPr algn="ctr" marL="0" indent="0" lvl="0">
              <a:lnSpc>
                <a:spcPts val="2634"/>
              </a:lnSpc>
              <a:spcBef>
                <a:spcPct val="0"/>
              </a:spcBef>
            </a:pPr>
            <a:r>
              <a:rPr lang="en-US" sz="1881" strike="noStrike" u="none">
                <a:solidFill>
                  <a:srgbClr val="FFFFFF"/>
                </a:solidFill>
                <a:latin typeface="Canva Sans"/>
                <a:ea typeface="Canva Sans"/>
                <a:cs typeface="Canva Sans"/>
                <a:sym typeface="Canva Sans"/>
              </a:rPr>
              <a:t>4</a:t>
            </a:r>
          </a:p>
        </p:txBody>
      </p:sp>
      <p:sp>
        <p:nvSpPr>
          <p:cNvPr name="TextBox 57" id="57"/>
          <p:cNvSpPr txBox="true"/>
          <p:nvPr/>
        </p:nvSpPr>
        <p:spPr>
          <a:xfrm rot="0">
            <a:off x="2437805" y="706705"/>
            <a:ext cx="2896791" cy="603020"/>
          </a:xfrm>
          <a:prstGeom prst="rect">
            <a:avLst/>
          </a:prstGeom>
        </p:spPr>
        <p:txBody>
          <a:bodyPr anchor="t" rtlCol="false" tIns="0" lIns="0" bIns="0" rIns="0">
            <a:spAutoFit/>
          </a:bodyPr>
          <a:lstStyle/>
          <a:p>
            <a:pPr algn="l">
              <a:lnSpc>
                <a:spcPts val="5087"/>
              </a:lnSpc>
            </a:pPr>
            <a:r>
              <a:rPr lang="en-US" sz="3634" b="true">
                <a:solidFill>
                  <a:srgbClr val="FFFFFF"/>
                </a:solidFill>
                <a:latin typeface="Playfair Display Bold"/>
                <a:ea typeface="Playfair Display Bold"/>
                <a:cs typeface="Playfair Display Bold"/>
                <a:sym typeface="Playfair Display Bold"/>
              </a:rPr>
              <a:t>March Events</a:t>
            </a:r>
          </a:p>
        </p:txBody>
      </p:sp>
      <p:sp>
        <p:nvSpPr>
          <p:cNvPr name="TextBox 58" id="58"/>
          <p:cNvSpPr txBox="true"/>
          <p:nvPr/>
        </p:nvSpPr>
        <p:spPr>
          <a:xfrm rot="0">
            <a:off x="4853021" y="3653459"/>
            <a:ext cx="2133888" cy="1028700"/>
          </a:xfrm>
          <a:prstGeom prst="rect">
            <a:avLst/>
          </a:prstGeom>
        </p:spPr>
        <p:txBody>
          <a:bodyPr anchor="t" rtlCol="false" tIns="0" lIns="0" bIns="0" rIns="0">
            <a:spAutoFit/>
          </a:bodyPr>
          <a:lstStyle/>
          <a:p>
            <a:pPr algn="ctr">
              <a:lnSpc>
                <a:spcPts val="2709"/>
              </a:lnSpc>
            </a:pPr>
            <a:r>
              <a:rPr lang="en-US" sz="2257" b="true">
                <a:solidFill>
                  <a:srgbClr val="FFFFFF"/>
                </a:solidFill>
                <a:latin typeface="Playfair Display Bold"/>
                <a:ea typeface="Playfair Display Bold"/>
                <a:cs typeface="Playfair Display Bold"/>
                <a:sym typeface="Playfair Display Bold"/>
              </a:rPr>
              <a:t>Have you been to a Dinner Club event yet?</a:t>
            </a:r>
          </a:p>
        </p:txBody>
      </p:sp>
      <p:sp>
        <p:nvSpPr>
          <p:cNvPr name="TextBox 59" id="59"/>
          <p:cNvSpPr txBox="true"/>
          <p:nvPr/>
        </p:nvSpPr>
        <p:spPr>
          <a:xfrm rot="0">
            <a:off x="794149" y="2326092"/>
            <a:ext cx="3105503" cy="275156"/>
          </a:xfrm>
          <a:prstGeom prst="rect">
            <a:avLst/>
          </a:prstGeom>
        </p:spPr>
        <p:txBody>
          <a:bodyPr anchor="t" rtlCol="false" tIns="0" lIns="0" bIns="0" rIns="0">
            <a:spAutoFit/>
          </a:bodyPr>
          <a:lstStyle/>
          <a:p>
            <a:pPr algn="ctr">
              <a:lnSpc>
                <a:spcPts val="2312"/>
              </a:lnSpc>
            </a:pPr>
            <a:r>
              <a:rPr lang="en-US" sz="1651" spc="305">
                <a:solidFill>
                  <a:srgbClr val="1E170F"/>
                </a:solidFill>
                <a:latin typeface="Cinzel"/>
                <a:ea typeface="Cinzel"/>
                <a:cs typeface="Cinzel"/>
                <a:sym typeface="Cinzel"/>
              </a:rPr>
              <a:t>Death of A Gangster</a:t>
            </a:r>
          </a:p>
        </p:txBody>
      </p:sp>
      <p:sp>
        <p:nvSpPr>
          <p:cNvPr name="TextBox 60" id="60"/>
          <p:cNvSpPr txBox="true"/>
          <p:nvPr/>
        </p:nvSpPr>
        <p:spPr>
          <a:xfrm rot="0">
            <a:off x="1144470" y="2591723"/>
            <a:ext cx="2404861" cy="105568"/>
          </a:xfrm>
          <a:prstGeom prst="rect">
            <a:avLst/>
          </a:prstGeom>
        </p:spPr>
        <p:txBody>
          <a:bodyPr anchor="t" rtlCol="false" tIns="0" lIns="0" bIns="0" rIns="0">
            <a:spAutoFit/>
          </a:bodyPr>
          <a:lstStyle/>
          <a:p>
            <a:pPr algn="ctr">
              <a:lnSpc>
                <a:spcPts val="929"/>
              </a:lnSpc>
            </a:pPr>
            <a:r>
              <a:rPr lang="en-US" sz="663" spc="122">
                <a:solidFill>
                  <a:srgbClr val="1E170F"/>
                </a:solidFill>
                <a:latin typeface="Cinzel"/>
                <a:ea typeface="Cinzel"/>
                <a:cs typeface="Cinzel"/>
                <a:sym typeface="Cinzel"/>
              </a:rPr>
              <a:t>A 1920's Mafia Marriage Murder Mystery</a:t>
            </a:r>
          </a:p>
        </p:txBody>
      </p:sp>
      <p:sp>
        <p:nvSpPr>
          <p:cNvPr name="TextBox 61" id="61"/>
          <p:cNvSpPr txBox="true"/>
          <p:nvPr/>
        </p:nvSpPr>
        <p:spPr>
          <a:xfrm rot="0">
            <a:off x="717632" y="2904467"/>
            <a:ext cx="684689" cy="211842"/>
          </a:xfrm>
          <a:prstGeom prst="rect">
            <a:avLst/>
          </a:prstGeom>
        </p:spPr>
        <p:txBody>
          <a:bodyPr anchor="t" rtlCol="false" tIns="0" lIns="0" bIns="0" rIns="0">
            <a:spAutoFit/>
          </a:bodyPr>
          <a:lstStyle/>
          <a:p>
            <a:pPr algn="ctr">
              <a:lnSpc>
                <a:spcPts val="982"/>
              </a:lnSpc>
            </a:pPr>
            <a:r>
              <a:rPr lang="en-US" b="true" sz="701" spc="129">
                <a:solidFill>
                  <a:srgbClr val="1E170F"/>
                </a:solidFill>
                <a:latin typeface="Cinzel Bold"/>
                <a:ea typeface="Cinzel Bold"/>
                <a:cs typeface="Cinzel Bold"/>
                <a:sym typeface="Cinzel Bold"/>
              </a:rPr>
              <a:t>RSVP ONLY</a:t>
            </a:r>
          </a:p>
          <a:p>
            <a:pPr algn="ctr">
              <a:lnSpc>
                <a:spcPts val="705"/>
              </a:lnSpc>
            </a:pPr>
            <a:r>
              <a:rPr lang="en-US" b="true" sz="504" spc="93">
                <a:solidFill>
                  <a:srgbClr val="1E170F"/>
                </a:solidFill>
                <a:latin typeface="Cinzel Bold"/>
                <a:ea typeface="Cinzel Bold"/>
                <a:cs typeface="Cinzel Bold"/>
                <a:sym typeface="Cinzel Bold"/>
              </a:rPr>
              <a:t>Scan Here</a:t>
            </a:r>
          </a:p>
        </p:txBody>
      </p:sp>
      <p:sp>
        <p:nvSpPr>
          <p:cNvPr name="TextBox 62" id="62"/>
          <p:cNvSpPr txBox="true"/>
          <p:nvPr/>
        </p:nvSpPr>
        <p:spPr>
          <a:xfrm rot="0">
            <a:off x="592536" y="3666917"/>
            <a:ext cx="905792" cy="126215"/>
          </a:xfrm>
          <a:prstGeom prst="rect">
            <a:avLst/>
          </a:prstGeom>
        </p:spPr>
        <p:txBody>
          <a:bodyPr anchor="t" rtlCol="false" tIns="0" lIns="0" bIns="0" rIns="0">
            <a:spAutoFit/>
          </a:bodyPr>
          <a:lstStyle/>
          <a:p>
            <a:pPr algn="ctr">
              <a:lnSpc>
                <a:spcPts val="521"/>
              </a:lnSpc>
            </a:pPr>
            <a:r>
              <a:rPr lang="en-US" b="true" sz="372" spc="68">
                <a:solidFill>
                  <a:srgbClr val="1E170F"/>
                </a:solidFill>
                <a:latin typeface="Cinzel Bold"/>
                <a:ea typeface="Cinzel Bold"/>
                <a:cs typeface="Cinzel Bold"/>
                <a:sym typeface="Cinzel Bold"/>
              </a:rPr>
              <a:t>Or email</a:t>
            </a:r>
          </a:p>
          <a:p>
            <a:pPr algn="ctr">
              <a:lnSpc>
                <a:spcPts val="521"/>
              </a:lnSpc>
            </a:pPr>
            <a:r>
              <a:rPr lang="en-US" b="true" sz="372" spc="68">
                <a:solidFill>
                  <a:srgbClr val="1E170F"/>
                </a:solidFill>
                <a:latin typeface="Cinzel Bold"/>
                <a:ea typeface="Cinzel Bold"/>
                <a:cs typeface="Cinzel Bold"/>
                <a:sym typeface="Cinzel Bold"/>
              </a:rPr>
              <a:t>events@twinhillsgolf.net</a:t>
            </a:r>
          </a:p>
        </p:txBody>
      </p:sp>
      <p:sp>
        <p:nvSpPr>
          <p:cNvPr name="TextBox 63" id="63"/>
          <p:cNvSpPr txBox="true"/>
          <p:nvPr/>
        </p:nvSpPr>
        <p:spPr>
          <a:xfrm rot="0">
            <a:off x="2310601" y="3774082"/>
            <a:ext cx="74122" cy="123956"/>
          </a:xfrm>
          <a:prstGeom prst="rect">
            <a:avLst/>
          </a:prstGeom>
        </p:spPr>
        <p:txBody>
          <a:bodyPr anchor="t" rtlCol="false" tIns="0" lIns="0" bIns="0" rIns="0">
            <a:spAutoFit/>
          </a:bodyPr>
          <a:lstStyle/>
          <a:p>
            <a:pPr algn="ctr">
              <a:lnSpc>
                <a:spcPts val="982"/>
              </a:lnSpc>
            </a:pPr>
            <a:r>
              <a:rPr lang="en-US" sz="701" spc="129">
                <a:solidFill>
                  <a:srgbClr val="1E170F"/>
                </a:solidFill>
                <a:latin typeface="Cinzel"/>
                <a:ea typeface="Cinzel"/>
                <a:cs typeface="Cinzel"/>
                <a:sym typeface="Cinzel"/>
              </a:rPr>
              <a:t>&amp;</a:t>
            </a:r>
          </a:p>
        </p:txBody>
      </p:sp>
      <p:sp>
        <p:nvSpPr>
          <p:cNvPr name="TextBox 64" id="64"/>
          <p:cNvSpPr txBox="true"/>
          <p:nvPr/>
        </p:nvSpPr>
        <p:spPr>
          <a:xfrm rot="0">
            <a:off x="1865350" y="3553583"/>
            <a:ext cx="963101" cy="132620"/>
          </a:xfrm>
          <a:prstGeom prst="rect">
            <a:avLst/>
          </a:prstGeom>
        </p:spPr>
        <p:txBody>
          <a:bodyPr anchor="t" rtlCol="false" tIns="0" lIns="0" bIns="0" rIns="0">
            <a:spAutoFit/>
          </a:bodyPr>
          <a:lstStyle/>
          <a:p>
            <a:pPr algn="ctr">
              <a:lnSpc>
                <a:spcPts val="1166"/>
              </a:lnSpc>
            </a:pPr>
            <a:r>
              <a:rPr lang="en-US" sz="833" spc="154">
                <a:solidFill>
                  <a:srgbClr val="1E170F"/>
                </a:solidFill>
                <a:latin typeface="Cinzel"/>
                <a:ea typeface="Cinzel"/>
                <a:cs typeface="Cinzel"/>
                <a:sym typeface="Cinzel"/>
              </a:rPr>
              <a:t>Presented by</a:t>
            </a:r>
          </a:p>
        </p:txBody>
      </p:sp>
      <p:sp>
        <p:nvSpPr>
          <p:cNvPr name="TextBox 65" id="65"/>
          <p:cNvSpPr txBox="true"/>
          <p:nvPr/>
        </p:nvSpPr>
        <p:spPr>
          <a:xfrm rot="0">
            <a:off x="1398755" y="4007181"/>
            <a:ext cx="1918901" cy="67146"/>
          </a:xfrm>
          <a:prstGeom prst="rect">
            <a:avLst/>
          </a:prstGeom>
        </p:spPr>
        <p:txBody>
          <a:bodyPr anchor="t" rtlCol="false" tIns="0" lIns="0" bIns="0" rIns="0">
            <a:spAutoFit/>
          </a:bodyPr>
          <a:lstStyle/>
          <a:p>
            <a:pPr algn="ctr">
              <a:lnSpc>
                <a:spcPts val="560"/>
              </a:lnSpc>
            </a:pPr>
            <a:r>
              <a:rPr lang="en-US" b="true" sz="400" spc="74">
                <a:solidFill>
                  <a:srgbClr val="1E170F"/>
                </a:solidFill>
                <a:latin typeface="Cinzel Bold"/>
                <a:ea typeface="Cinzel Bold"/>
                <a:cs typeface="Cinzel Bold"/>
                <a:sym typeface="Cinzel Bold"/>
              </a:rPr>
              <a:t>Period Specific attire encourged but not requierd.</a:t>
            </a:r>
          </a:p>
        </p:txBody>
      </p:sp>
      <p:sp>
        <p:nvSpPr>
          <p:cNvPr name="TextBox 66" id="66"/>
          <p:cNvSpPr txBox="true"/>
          <p:nvPr/>
        </p:nvSpPr>
        <p:spPr>
          <a:xfrm rot="0">
            <a:off x="3312849" y="3152880"/>
            <a:ext cx="528673" cy="418046"/>
          </a:xfrm>
          <a:prstGeom prst="rect">
            <a:avLst/>
          </a:prstGeom>
        </p:spPr>
        <p:txBody>
          <a:bodyPr anchor="t" rtlCol="false" tIns="0" lIns="0" bIns="0" rIns="0">
            <a:spAutoFit/>
          </a:bodyPr>
          <a:lstStyle/>
          <a:p>
            <a:pPr algn="ctr">
              <a:lnSpc>
                <a:spcPts val="1149"/>
              </a:lnSpc>
            </a:pPr>
            <a:r>
              <a:rPr lang="en-US" b="true" sz="821" spc="151">
                <a:solidFill>
                  <a:srgbClr val="1E170F"/>
                </a:solidFill>
                <a:latin typeface="Cinzel Bold"/>
                <a:ea typeface="Cinzel Bold"/>
                <a:cs typeface="Cinzel Bold"/>
                <a:sym typeface="Cinzel Bold"/>
              </a:rPr>
              <a:t>Dinner</a:t>
            </a:r>
          </a:p>
          <a:p>
            <a:pPr algn="ctr">
              <a:lnSpc>
                <a:spcPts val="1149"/>
              </a:lnSpc>
            </a:pPr>
            <a:r>
              <a:rPr lang="en-US" b="true" sz="821" spc="151">
                <a:solidFill>
                  <a:srgbClr val="1E170F"/>
                </a:solidFill>
                <a:latin typeface="Cinzel Bold"/>
                <a:ea typeface="Cinzel Bold"/>
                <a:cs typeface="Cinzel Bold"/>
                <a:sym typeface="Cinzel Bold"/>
              </a:rPr>
              <a:t>&amp;</a:t>
            </a:r>
          </a:p>
          <a:p>
            <a:pPr algn="ctr">
              <a:lnSpc>
                <a:spcPts val="1149"/>
              </a:lnSpc>
            </a:pPr>
            <a:r>
              <a:rPr lang="en-US" b="true" sz="821" spc="151">
                <a:solidFill>
                  <a:srgbClr val="1E170F"/>
                </a:solidFill>
                <a:latin typeface="Cinzel Bold"/>
                <a:ea typeface="Cinzel Bold"/>
                <a:cs typeface="Cinzel Bold"/>
                <a:sym typeface="Cinzel Bold"/>
              </a:rPr>
              <a:t>Show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48590" t="-1136" r="-48590" b="-1136"/>
            </a:stretch>
          </a:blipFill>
        </p:spPr>
      </p:sp>
      <p:sp>
        <p:nvSpPr>
          <p:cNvPr name="TextBox 3" id="3"/>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1E170F"/>
                </a:solidFill>
                <a:latin typeface="Canva Sans"/>
                <a:ea typeface="Canva Sans"/>
                <a:cs typeface="Canva Sans"/>
                <a:sym typeface="Canva Sans"/>
              </a:rPr>
              <a:t>5</a:t>
            </a:r>
          </a:p>
        </p:txBody>
      </p:sp>
      <p:sp>
        <p:nvSpPr>
          <p:cNvPr name="Freeform 4" id="4"/>
          <p:cNvSpPr/>
          <p:nvPr/>
        </p:nvSpPr>
        <p:spPr>
          <a:xfrm flipH="false" flipV="false" rot="0">
            <a:off x="367536" y="306051"/>
            <a:ext cx="7037328" cy="5198312"/>
          </a:xfrm>
          <a:custGeom>
            <a:avLst/>
            <a:gdLst/>
            <a:ahLst/>
            <a:cxnLst/>
            <a:rect r="r" b="b" t="t" l="l"/>
            <a:pathLst>
              <a:path h="5198312" w="7037328">
                <a:moveTo>
                  <a:pt x="0" y="0"/>
                </a:moveTo>
                <a:lnTo>
                  <a:pt x="7037328" y="0"/>
                </a:lnTo>
                <a:lnTo>
                  <a:pt x="7037328" y="5198311"/>
                </a:lnTo>
                <a:lnTo>
                  <a:pt x="0" y="5198311"/>
                </a:lnTo>
                <a:lnTo>
                  <a:pt x="0" y="0"/>
                </a:lnTo>
                <a:close/>
              </a:path>
            </a:pathLst>
          </a:custGeom>
          <a:blipFill>
            <a:blip r:embed="rId3"/>
            <a:stretch>
              <a:fillRect l="-2120" t="0" r="-2120" b="-9009"/>
            </a:stretch>
          </a:blipFill>
        </p:spPr>
      </p:sp>
      <p:sp>
        <p:nvSpPr>
          <p:cNvPr name="TextBox 5" id="5"/>
          <p:cNvSpPr txBox="true"/>
          <p:nvPr/>
        </p:nvSpPr>
        <p:spPr>
          <a:xfrm rot="0">
            <a:off x="961298" y="5531215"/>
            <a:ext cx="5849803" cy="2521725"/>
          </a:xfrm>
          <a:prstGeom prst="rect">
            <a:avLst/>
          </a:prstGeom>
        </p:spPr>
        <p:txBody>
          <a:bodyPr anchor="t" rtlCol="false" tIns="0" lIns="0" bIns="0" rIns="0">
            <a:spAutoFit/>
          </a:bodyPr>
          <a:lstStyle/>
          <a:p>
            <a:pPr algn="l">
              <a:lnSpc>
                <a:spcPts val="1707"/>
              </a:lnSpc>
            </a:pPr>
            <a:r>
              <a:rPr lang="en-US" sz="1219" b="true">
                <a:solidFill>
                  <a:srgbClr val="000000"/>
                </a:solidFill>
                <a:latin typeface="Poppins Bold"/>
                <a:ea typeface="Poppins Bold"/>
                <a:cs typeface="Poppins Bold"/>
                <a:sym typeface="Poppins Bold"/>
              </a:rPr>
              <a:t>5</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Bunco Game Night - 6:30 PM</a:t>
            </a:r>
          </a:p>
          <a:p>
            <a:pPr algn="l">
              <a:lnSpc>
                <a:spcPts val="1707"/>
              </a:lnSpc>
            </a:pPr>
            <a:r>
              <a:rPr lang="en-US" sz="1219" b="true">
                <a:solidFill>
                  <a:srgbClr val="000000"/>
                </a:solidFill>
                <a:latin typeface="Poppins Bold"/>
                <a:ea typeface="Poppins Bold"/>
                <a:cs typeface="Poppins Bold"/>
                <a:sym typeface="Poppins Bold"/>
              </a:rPr>
              <a:t>8</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Daylight Savings - HOURS CHANGE</a:t>
            </a:r>
          </a:p>
          <a:p>
            <a:pPr algn="l">
              <a:lnSpc>
                <a:spcPts val="1707"/>
              </a:lnSpc>
            </a:pPr>
            <a:r>
              <a:rPr lang="en-US" sz="1219" b="true">
                <a:solidFill>
                  <a:srgbClr val="000000"/>
                </a:solidFill>
                <a:latin typeface="Poppins Bold"/>
                <a:ea typeface="Poppins Bold"/>
                <a:cs typeface="Poppins Bold"/>
                <a:sym typeface="Poppins Bold"/>
              </a:rPr>
              <a:t>13</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Dinner Cub - Murder Mystery Theater - 6:30 PM</a:t>
            </a:r>
          </a:p>
          <a:p>
            <a:pPr algn="l">
              <a:lnSpc>
                <a:spcPts val="1707"/>
              </a:lnSpc>
            </a:pPr>
            <a:r>
              <a:rPr lang="en-US" sz="1219" b="true">
                <a:solidFill>
                  <a:srgbClr val="000000"/>
                </a:solidFill>
                <a:latin typeface="Poppins Bold"/>
                <a:ea typeface="Poppins Bold"/>
                <a:cs typeface="Poppins Bold"/>
                <a:sym typeface="Poppins Bold"/>
              </a:rPr>
              <a:t>14</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Players Grand Slam Event AM</a:t>
            </a:r>
          </a:p>
          <a:p>
            <a:pPr algn="l">
              <a:lnSpc>
                <a:spcPts val="1707"/>
              </a:lnSpc>
            </a:pPr>
            <a:r>
              <a:rPr lang="en-US" sz="1219" b="true">
                <a:solidFill>
                  <a:srgbClr val="000000"/>
                </a:solidFill>
                <a:latin typeface="Poppins Bold"/>
                <a:ea typeface="Poppins Bold"/>
                <a:cs typeface="Poppins Bold"/>
                <a:sym typeface="Poppins Bold"/>
              </a:rPr>
              <a:t>15</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March Madness starts!</a:t>
            </a:r>
          </a:p>
          <a:p>
            <a:pPr algn="l">
              <a:lnSpc>
                <a:spcPts val="1707"/>
              </a:lnSpc>
            </a:pPr>
            <a:r>
              <a:rPr lang="en-US" sz="1219" b="true">
                <a:solidFill>
                  <a:srgbClr val="000000"/>
                </a:solidFill>
                <a:latin typeface="Poppins Bold"/>
                <a:ea typeface="Poppins Bold"/>
                <a:cs typeface="Poppins Bold"/>
                <a:sym typeface="Poppins Bold"/>
              </a:rPr>
              <a:t>17th - Social - Finance - Club Ops - Golf &amp; Greens Committee  Meetings</a:t>
            </a:r>
          </a:p>
          <a:p>
            <a:pPr algn="l">
              <a:lnSpc>
                <a:spcPts val="1707"/>
              </a:lnSpc>
            </a:pPr>
            <a:r>
              <a:rPr lang="en-US" sz="1219" b="true">
                <a:solidFill>
                  <a:srgbClr val="000000"/>
                </a:solidFill>
                <a:latin typeface="Poppins Bold"/>
                <a:ea typeface="Poppins Bold"/>
                <a:cs typeface="Poppins Bold"/>
                <a:sym typeface="Poppins Bold"/>
              </a:rPr>
              <a:t>18</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Membership Committee Meeting</a:t>
            </a:r>
          </a:p>
          <a:p>
            <a:pPr algn="l">
              <a:lnSpc>
                <a:spcPts val="1707"/>
              </a:lnSpc>
            </a:pPr>
            <a:r>
              <a:rPr lang="en-US" sz="1219" b="true">
                <a:solidFill>
                  <a:srgbClr val="000000"/>
                </a:solidFill>
                <a:latin typeface="Poppins Bold"/>
                <a:ea typeface="Poppins Bold"/>
                <a:cs typeface="Poppins Bold"/>
                <a:sym typeface="Poppins Bold"/>
              </a:rPr>
              <a:t>19</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Trivia Night - 6:30 PM</a:t>
            </a:r>
          </a:p>
          <a:p>
            <a:pPr algn="l">
              <a:lnSpc>
                <a:spcPts val="1707"/>
              </a:lnSpc>
            </a:pPr>
            <a:r>
              <a:rPr lang="en-US" sz="1219" b="true">
                <a:solidFill>
                  <a:srgbClr val="000000"/>
                </a:solidFill>
                <a:latin typeface="Poppins Bold"/>
                <a:ea typeface="Poppins Bold"/>
                <a:cs typeface="Poppins Bold"/>
                <a:sym typeface="Poppins Bold"/>
              </a:rPr>
              <a:t>25</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Board of Directors Meeting 5:30 PM</a:t>
            </a:r>
          </a:p>
          <a:p>
            <a:pPr algn="l">
              <a:lnSpc>
                <a:spcPts val="1707"/>
              </a:lnSpc>
            </a:pPr>
            <a:r>
              <a:rPr lang="en-US" sz="1219" b="true">
                <a:solidFill>
                  <a:srgbClr val="000000"/>
                </a:solidFill>
                <a:latin typeface="Poppins Bold"/>
                <a:ea typeface="Poppins Bold"/>
                <a:cs typeface="Poppins Bold"/>
                <a:sym typeface="Poppins Bold"/>
              </a:rPr>
              <a:t>28</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- 29</a:t>
            </a:r>
            <a:r>
              <a:rPr lang="en-US" sz="1219" b="true">
                <a:solidFill>
                  <a:srgbClr val="000000"/>
                </a:solidFill>
                <a:latin typeface="Poppins Bold"/>
                <a:ea typeface="Poppins Bold"/>
                <a:cs typeface="Poppins Bold"/>
                <a:sym typeface="Poppins Bold"/>
              </a:rPr>
              <a:t>th</a:t>
            </a:r>
            <a:r>
              <a:rPr lang="en-US" sz="1219" b="true">
                <a:solidFill>
                  <a:srgbClr val="000000"/>
                </a:solidFill>
                <a:latin typeface="Poppins Bold"/>
                <a:ea typeface="Poppins Bold"/>
                <a:cs typeface="Poppins Bold"/>
                <a:sym typeface="Poppins Bold"/>
              </a:rPr>
              <a:t> - Elite 8 NCAA - Drink Specials in Jolly Boys!</a:t>
            </a:r>
          </a:p>
          <a:p>
            <a:pPr algn="l">
              <a:lnSpc>
                <a:spcPts val="1707"/>
              </a:lnSpc>
            </a:pPr>
          </a:p>
          <a:p>
            <a:pPr algn="l">
              <a:lnSpc>
                <a:spcPts val="1707"/>
              </a:lnSpc>
              <a:spcBef>
                <a:spcPct val="0"/>
              </a:spcBef>
            </a:pPr>
            <a:r>
              <a:rPr lang="en-US" b="true" sz="1219">
                <a:solidFill>
                  <a:srgbClr val="000000"/>
                </a:solidFill>
                <a:latin typeface="Poppins Bold"/>
                <a:ea typeface="Poppins Bold"/>
                <a:cs typeface="Poppins Bold"/>
                <a:sym typeface="Poppins Bold"/>
              </a:rPr>
              <a:t>23</a:t>
            </a:r>
            <a:r>
              <a:rPr lang="en-US" b="true" sz="1219">
                <a:solidFill>
                  <a:srgbClr val="000000"/>
                </a:solidFill>
                <a:latin typeface="Poppins Bold"/>
                <a:ea typeface="Poppins Bold"/>
                <a:cs typeface="Poppins Bold"/>
                <a:sym typeface="Poppins Bold"/>
              </a:rPr>
              <a:t>rd </a:t>
            </a:r>
            <a:r>
              <a:rPr lang="en-US" b="true" sz="1219">
                <a:solidFill>
                  <a:srgbClr val="000000"/>
                </a:solidFill>
                <a:latin typeface="Poppins Bold"/>
                <a:ea typeface="Poppins Bold"/>
                <a:cs typeface="Poppins Bold"/>
                <a:sym typeface="Poppins Bold"/>
              </a:rPr>
              <a:t>- 27</a:t>
            </a:r>
            <a:r>
              <a:rPr lang="en-US" b="true" sz="1219">
                <a:solidFill>
                  <a:srgbClr val="000000"/>
                </a:solidFill>
                <a:latin typeface="Poppins Bold"/>
                <a:ea typeface="Poppins Bold"/>
                <a:cs typeface="Poppins Bold"/>
                <a:sym typeface="Poppins Bold"/>
              </a:rPr>
              <a:t>th</a:t>
            </a:r>
            <a:r>
              <a:rPr lang="en-US" b="true" sz="1219">
                <a:solidFill>
                  <a:srgbClr val="000000"/>
                </a:solidFill>
                <a:latin typeface="Poppins Bold"/>
                <a:ea typeface="Poppins Bold"/>
                <a:cs typeface="Poppins Bold"/>
                <a:sym typeface="Poppins Bold"/>
              </a:rPr>
              <a:t> - Drill &amp; fill Green Aeration</a:t>
            </a:r>
          </a:p>
        </p:txBody>
      </p:sp>
      <p:sp>
        <p:nvSpPr>
          <p:cNvPr name="TextBox 6" id="6"/>
          <p:cNvSpPr txBox="true"/>
          <p:nvPr/>
        </p:nvSpPr>
        <p:spPr>
          <a:xfrm rot="0">
            <a:off x="2979430" y="8236451"/>
            <a:ext cx="1813540" cy="372565"/>
          </a:xfrm>
          <a:prstGeom prst="rect">
            <a:avLst/>
          </a:prstGeom>
        </p:spPr>
        <p:txBody>
          <a:bodyPr anchor="t" rtlCol="false" tIns="0" lIns="0" bIns="0" rIns="0">
            <a:spAutoFit/>
          </a:bodyPr>
          <a:lstStyle/>
          <a:p>
            <a:pPr algn="ctr">
              <a:lnSpc>
                <a:spcPts val="3137"/>
              </a:lnSpc>
              <a:spcBef>
                <a:spcPct val="0"/>
              </a:spcBef>
            </a:pPr>
            <a:r>
              <a:rPr lang="en-US" b="true" sz="2241">
                <a:solidFill>
                  <a:srgbClr val="FFFFFF"/>
                </a:solidFill>
                <a:latin typeface="Playfair Display Bold"/>
                <a:ea typeface="Playfair Display Bold"/>
                <a:cs typeface="Playfair Display Bold"/>
                <a:sym typeface="Playfair Display Bold"/>
              </a:rPr>
              <a:t>NEW HOURS:</a:t>
            </a:r>
          </a:p>
        </p:txBody>
      </p:sp>
      <p:sp>
        <p:nvSpPr>
          <p:cNvPr name="TextBox 7" id="7"/>
          <p:cNvSpPr txBox="true"/>
          <p:nvPr/>
        </p:nvSpPr>
        <p:spPr>
          <a:xfrm rot="0">
            <a:off x="2485430" y="8660765"/>
            <a:ext cx="2801541" cy="1221740"/>
          </a:xfrm>
          <a:prstGeom prst="rect">
            <a:avLst/>
          </a:prstGeom>
        </p:spPr>
        <p:txBody>
          <a:bodyPr anchor="t" rtlCol="false" tIns="0" lIns="0" bIns="0" rIns="0">
            <a:spAutoFit/>
          </a:bodyPr>
          <a:lstStyle/>
          <a:p>
            <a:pPr algn="ctr">
              <a:lnSpc>
                <a:spcPts val="1959"/>
              </a:lnSpc>
            </a:pPr>
            <a:r>
              <a:rPr lang="en-US" b="true" sz="1399">
                <a:solidFill>
                  <a:srgbClr val="FFFFFF"/>
                </a:solidFill>
                <a:latin typeface="Playfair Display Bold"/>
                <a:ea typeface="Playfair Display Bold"/>
                <a:cs typeface="Playfair Display Bold"/>
                <a:sym typeface="Playfair Display Bold"/>
              </a:rPr>
              <a:t>Monday: Closed</a:t>
            </a:r>
          </a:p>
          <a:p>
            <a:pPr algn="ctr">
              <a:lnSpc>
                <a:spcPts val="1959"/>
              </a:lnSpc>
            </a:pPr>
            <a:r>
              <a:rPr lang="en-US" b="true" sz="1399">
                <a:solidFill>
                  <a:srgbClr val="FFFFFF"/>
                </a:solidFill>
                <a:latin typeface="Playfair Display Bold"/>
                <a:ea typeface="Playfair Display Bold"/>
                <a:cs typeface="Playfair Display Bold"/>
                <a:sym typeface="Playfair Display Bold"/>
              </a:rPr>
              <a:t>Tuesday - Thursday: 10 AM - 9 PM</a:t>
            </a:r>
          </a:p>
          <a:p>
            <a:pPr algn="ctr">
              <a:lnSpc>
                <a:spcPts val="1959"/>
              </a:lnSpc>
            </a:pPr>
            <a:r>
              <a:rPr lang="en-US" b="true" sz="1399">
                <a:solidFill>
                  <a:srgbClr val="FFFFFF"/>
                </a:solidFill>
                <a:latin typeface="Playfair Display Bold"/>
                <a:ea typeface="Playfair Display Bold"/>
                <a:cs typeface="Playfair Display Bold"/>
                <a:sym typeface="Playfair Display Bold"/>
              </a:rPr>
              <a:t>Friday: 10 AM - 10 PM</a:t>
            </a:r>
          </a:p>
          <a:p>
            <a:pPr algn="ctr">
              <a:lnSpc>
                <a:spcPts val="1959"/>
              </a:lnSpc>
            </a:pPr>
            <a:r>
              <a:rPr lang="en-US" b="true" sz="1399">
                <a:solidFill>
                  <a:srgbClr val="FFFFFF"/>
                </a:solidFill>
                <a:latin typeface="Playfair Display Bold"/>
                <a:ea typeface="Playfair Display Bold"/>
                <a:cs typeface="Playfair Display Bold"/>
                <a:sym typeface="Playfair Display Bold"/>
              </a:rPr>
              <a:t>Saturday: 7 AM - 10 PM</a:t>
            </a:r>
          </a:p>
          <a:p>
            <a:pPr algn="ctr">
              <a:lnSpc>
                <a:spcPts val="1959"/>
              </a:lnSpc>
              <a:spcBef>
                <a:spcPct val="0"/>
              </a:spcBef>
            </a:pPr>
            <a:r>
              <a:rPr lang="en-US" b="true" sz="1399">
                <a:solidFill>
                  <a:srgbClr val="FFFFFF"/>
                </a:solidFill>
                <a:latin typeface="Playfair Display Bold"/>
                <a:ea typeface="Playfair Display Bold"/>
                <a:cs typeface="Playfair Display Bold"/>
                <a:sym typeface="Playfair Display Bold"/>
              </a:rPr>
              <a:t>Sunday: 7 AM - 7 PM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67647" t="-1136" r="-67647" b="-1136"/>
            </a:stretch>
          </a:blipFill>
        </p:spPr>
      </p:sp>
      <p:sp>
        <p:nvSpPr>
          <p:cNvPr name="Freeform 3" id="3"/>
          <p:cNvSpPr/>
          <p:nvPr/>
        </p:nvSpPr>
        <p:spPr>
          <a:xfrm flipH="false" flipV="false" rot="0">
            <a:off x="1875496" y="4098745"/>
            <a:ext cx="2010704" cy="1165464"/>
          </a:xfrm>
          <a:custGeom>
            <a:avLst/>
            <a:gdLst/>
            <a:ahLst/>
            <a:cxnLst/>
            <a:rect r="r" b="b" t="t" l="l"/>
            <a:pathLst>
              <a:path h="1165464" w="2010704">
                <a:moveTo>
                  <a:pt x="0" y="0"/>
                </a:moveTo>
                <a:lnTo>
                  <a:pt x="2010704" y="0"/>
                </a:lnTo>
                <a:lnTo>
                  <a:pt x="2010704" y="1165464"/>
                </a:lnTo>
                <a:lnTo>
                  <a:pt x="0" y="1165464"/>
                </a:lnTo>
                <a:lnTo>
                  <a:pt x="0" y="0"/>
                </a:lnTo>
                <a:close/>
              </a:path>
            </a:pathLst>
          </a:custGeom>
          <a:blipFill>
            <a:blip r:embed="rId3"/>
            <a:stretch>
              <a:fillRect l="0" t="0" r="0" b="0"/>
            </a:stretch>
          </a:blipFill>
        </p:spPr>
      </p:sp>
      <p:sp>
        <p:nvSpPr>
          <p:cNvPr name="Freeform 4" id="4"/>
          <p:cNvSpPr/>
          <p:nvPr/>
        </p:nvSpPr>
        <p:spPr>
          <a:xfrm flipH="false" flipV="false" rot="0">
            <a:off x="4227054" y="4162304"/>
            <a:ext cx="1038346" cy="1038346"/>
          </a:xfrm>
          <a:custGeom>
            <a:avLst/>
            <a:gdLst/>
            <a:ahLst/>
            <a:cxnLst/>
            <a:rect r="r" b="b" t="t" l="l"/>
            <a:pathLst>
              <a:path h="1038346" w="1038346">
                <a:moveTo>
                  <a:pt x="0" y="0"/>
                </a:moveTo>
                <a:lnTo>
                  <a:pt x="1038347" y="0"/>
                </a:lnTo>
                <a:lnTo>
                  <a:pt x="1038347" y="1038346"/>
                </a:lnTo>
                <a:lnTo>
                  <a:pt x="0" y="1038346"/>
                </a:lnTo>
                <a:lnTo>
                  <a:pt x="0" y="0"/>
                </a:lnTo>
                <a:close/>
              </a:path>
            </a:pathLst>
          </a:custGeom>
          <a:blipFill>
            <a:blip r:embed="rId4"/>
            <a:stretch>
              <a:fillRect l="0" t="0" r="0" b="0"/>
            </a:stretch>
          </a:blipFill>
        </p:spPr>
      </p:sp>
      <p:sp>
        <p:nvSpPr>
          <p:cNvPr name="TextBox 5" id="5"/>
          <p:cNvSpPr txBox="true"/>
          <p:nvPr/>
        </p:nvSpPr>
        <p:spPr>
          <a:xfrm rot="0">
            <a:off x="982638" y="111541"/>
            <a:ext cx="5807125" cy="707968"/>
          </a:xfrm>
          <a:prstGeom prst="rect">
            <a:avLst/>
          </a:prstGeom>
        </p:spPr>
        <p:txBody>
          <a:bodyPr anchor="t" rtlCol="false" tIns="0" lIns="0" bIns="0" rIns="0">
            <a:spAutoFit/>
          </a:bodyPr>
          <a:lstStyle/>
          <a:p>
            <a:pPr algn="ctr">
              <a:lnSpc>
                <a:spcPts val="5702"/>
              </a:lnSpc>
            </a:pPr>
            <a:r>
              <a:rPr lang="en-US" sz="3960">
                <a:solidFill>
                  <a:srgbClr val="FFFFFF"/>
                </a:solidFill>
                <a:latin typeface="Playlist Script"/>
                <a:ea typeface="Playlist Script"/>
                <a:cs typeface="Playlist Script"/>
                <a:sym typeface="Playlist Script"/>
              </a:rPr>
              <a:t>Saturday’s in Jolly Boys only </a:t>
            </a:r>
          </a:p>
        </p:txBody>
      </p:sp>
      <p:sp>
        <p:nvSpPr>
          <p:cNvPr name="TextBox 6" id="6"/>
          <p:cNvSpPr txBox="true"/>
          <p:nvPr/>
        </p:nvSpPr>
        <p:spPr>
          <a:xfrm rot="0">
            <a:off x="982638" y="3436661"/>
            <a:ext cx="5925187" cy="814933"/>
          </a:xfrm>
          <a:prstGeom prst="rect">
            <a:avLst/>
          </a:prstGeom>
        </p:spPr>
        <p:txBody>
          <a:bodyPr anchor="t" rtlCol="false" tIns="0" lIns="0" bIns="0" rIns="0">
            <a:spAutoFit/>
          </a:bodyPr>
          <a:lstStyle/>
          <a:p>
            <a:pPr algn="ctr">
              <a:lnSpc>
                <a:spcPts val="5697"/>
              </a:lnSpc>
            </a:pPr>
            <a:r>
              <a:rPr lang="en-US" b="true" sz="6782" i="true" spc="67">
                <a:solidFill>
                  <a:srgbClr val="FFFFFF"/>
                </a:solidFill>
                <a:latin typeface="Bebas Neue Bold"/>
                <a:ea typeface="Bebas Neue Bold"/>
                <a:cs typeface="Bebas Neue Bold"/>
                <a:sym typeface="Bebas Neue Bold"/>
              </a:rPr>
              <a:t>Slam Dunk Special!</a:t>
            </a:r>
          </a:p>
        </p:txBody>
      </p:sp>
      <p:sp>
        <p:nvSpPr>
          <p:cNvPr name="TextBox 7" id="7"/>
          <p:cNvSpPr txBox="true"/>
          <p:nvPr/>
        </p:nvSpPr>
        <p:spPr>
          <a:xfrm rot="0">
            <a:off x="422821" y="9421368"/>
            <a:ext cx="6926759" cy="485140"/>
          </a:xfrm>
          <a:prstGeom prst="rect">
            <a:avLst/>
          </a:prstGeom>
        </p:spPr>
        <p:txBody>
          <a:bodyPr anchor="t" rtlCol="false" tIns="0" lIns="0" bIns="0" rIns="0">
            <a:spAutoFit/>
          </a:bodyPr>
          <a:lstStyle/>
          <a:p>
            <a:pPr algn="ctr">
              <a:lnSpc>
                <a:spcPts val="3313"/>
              </a:lnSpc>
            </a:pPr>
            <a:r>
              <a:rPr lang="en-US" b="true" sz="3944" i="true" spc="39">
                <a:solidFill>
                  <a:srgbClr val="FFFFFF"/>
                </a:solidFill>
                <a:latin typeface="Bebas Neue Bold"/>
                <a:ea typeface="Bebas Neue Bold"/>
                <a:cs typeface="Bebas Neue Bold"/>
                <a:sym typeface="Bebas Neue Bold"/>
              </a:rPr>
              <a:t>Ask about our Jolly Boys Drink Specials!</a:t>
            </a:r>
          </a:p>
        </p:txBody>
      </p:sp>
      <p:sp>
        <p:nvSpPr>
          <p:cNvPr name="TextBox 8" id="8"/>
          <p:cNvSpPr txBox="true"/>
          <p:nvPr/>
        </p:nvSpPr>
        <p:spPr>
          <a:xfrm rot="0">
            <a:off x="108000" y="5410200"/>
            <a:ext cx="7564801" cy="1857058"/>
          </a:xfrm>
          <a:prstGeom prst="rect">
            <a:avLst/>
          </a:prstGeom>
        </p:spPr>
        <p:txBody>
          <a:bodyPr anchor="t" rtlCol="false" tIns="0" lIns="0" bIns="0" rIns="0">
            <a:spAutoFit/>
          </a:bodyPr>
          <a:lstStyle/>
          <a:p>
            <a:pPr algn="ctr">
              <a:lnSpc>
                <a:spcPts val="5445"/>
              </a:lnSpc>
            </a:pPr>
            <a:r>
              <a:rPr lang="en-US" b="true" sz="6482" i="true" spc="64">
                <a:solidFill>
                  <a:srgbClr val="FFFFFF"/>
                </a:solidFill>
                <a:latin typeface="Bebas Neue Bold"/>
                <a:ea typeface="Bebas Neue Bold"/>
                <a:cs typeface="Bebas Neue Bold"/>
                <a:sym typeface="Bebas Neue Bold"/>
              </a:rPr>
              <a:t>Pick 3 Apps </a:t>
            </a:r>
          </a:p>
          <a:p>
            <a:pPr algn="ctr">
              <a:lnSpc>
                <a:spcPts val="2942"/>
              </a:lnSpc>
            </a:pPr>
            <a:r>
              <a:rPr lang="en-US" b="true" sz="3503" i="true" spc="35">
                <a:solidFill>
                  <a:srgbClr val="FFFFFF"/>
                </a:solidFill>
                <a:latin typeface="Bebas Neue Bold"/>
                <a:ea typeface="Bebas Neue Bold"/>
                <a:cs typeface="Bebas Neue Bold"/>
                <a:sym typeface="Bebas Neue Bold"/>
              </a:rPr>
              <a:t>Whiskey Onion rings - Fried pickles &amp; Jalapenos -</a:t>
            </a:r>
          </a:p>
          <a:p>
            <a:pPr algn="ctr">
              <a:lnSpc>
                <a:spcPts val="2942"/>
              </a:lnSpc>
            </a:pPr>
            <a:r>
              <a:rPr lang="en-US" b="true" sz="3503" i="true" spc="35">
                <a:solidFill>
                  <a:srgbClr val="FFFFFF"/>
                </a:solidFill>
                <a:latin typeface="Bebas Neue Bold"/>
                <a:ea typeface="Bebas Neue Bold"/>
                <a:cs typeface="Bebas Neue Bold"/>
                <a:sym typeface="Bebas Neue Bold"/>
              </a:rPr>
              <a:t>Spinach Artichoke Dip -Mozz Sticks - Queso -</a:t>
            </a:r>
          </a:p>
          <a:p>
            <a:pPr algn="ctr">
              <a:lnSpc>
                <a:spcPts val="2942"/>
              </a:lnSpc>
            </a:pPr>
            <a:r>
              <a:rPr lang="en-US" b="true" sz="3503" i="true" spc="35">
                <a:solidFill>
                  <a:srgbClr val="FFFFFF"/>
                </a:solidFill>
                <a:latin typeface="Bebas Neue Bold"/>
                <a:ea typeface="Bebas Neue Bold"/>
                <a:cs typeface="Bebas Neue Bold"/>
                <a:sym typeface="Bebas Neue Bold"/>
              </a:rPr>
              <a:t>Spicy Pretzel Honey Cheese Balls</a:t>
            </a:r>
          </a:p>
        </p:txBody>
      </p:sp>
      <p:sp>
        <p:nvSpPr>
          <p:cNvPr name="TextBox 9" id="9"/>
          <p:cNvSpPr txBox="true"/>
          <p:nvPr/>
        </p:nvSpPr>
        <p:spPr>
          <a:xfrm rot="1267588">
            <a:off x="5750526" y="1778864"/>
            <a:ext cx="1363957" cy="1058764"/>
          </a:xfrm>
          <a:prstGeom prst="rect">
            <a:avLst/>
          </a:prstGeom>
        </p:spPr>
        <p:txBody>
          <a:bodyPr anchor="t" rtlCol="false" tIns="0" lIns="0" bIns="0" rIns="0">
            <a:spAutoFit/>
          </a:bodyPr>
          <a:lstStyle/>
          <a:p>
            <a:pPr algn="ctr">
              <a:lnSpc>
                <a:spcPts val="7406"/>
              </a:lnSpc>
            </a:pPr>
            <a:r>
              <a:rPr lang="en-US" b="true" sz="8816" i="true" spc="88">
                <a:solidFill>
                  <a:srgbClr val="FFFFFF"/>
                </a:solidFill>
                <a:latin typeface="Bebas Neue Bold"/>
                <a:ea typeface="Bebas Neue Bold"/>
                <a:cs typeface="Bebas Neue Bold"/>
                <a:sym typeface="Bebas Neue Bold"/>
              </a:rPr>
              <a:t>$15</a:t>
            </a:r>
          </a:p>
        </p:txBody>
      </p:sp>
      <p:sp>
        <p:nvSpPr>
          <p:cNvPr name="TextBox 10" id="10"/>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35504" t="-1136" r="-35504" b="-1136"/>
            </a:stretch>
          </a:blipFill>
        </p:spPr>
      </p:sp>
      <p:sp>
        <p:nvSpPr>
          <p:cNvPr name="TextBox 3" id="3"/>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1E170F"/>
                </a:solidFill>
                <a:latin typeface="Canva Sans"/>
                <a:ea typeface="Canva Sans"/>
                <a:cs typeface="Canva Sans"/>
                <a:sym typeface="Canva Sans"/>
              </a:rPr>
              <a:t>7</a:t>
            </a:r>
          </a:p>
        </p:txBody>
      </p:sp>
      <p:sp>
        <p:nvSpPr>
          <p:cNvPr name="TextBox 4" id="4"/>
          <p:cNvSpPr txBox="true"/>
          <p:nvPr/>
        </p:nvSpPr>
        <p:spPr>
          <a:xfrm rot="0">
            <a:off x="725909" y="213973"/>
            <a:ext cx="6320582" cy="663076"/>
          </a:xfrm>
          <a:prstGeom prst="rect">
            <a:avLst/>
          </a:prstGeom>
        </p:spPr>
        <p:txBody>
          <a:bodyPr anchor="t" rtlCol="false" tIns="0" lIns="0" bIns="0" rIns="0">
            <a:spAutoFit/>
          </a:bodyPr>
          <a:lstStyle/>
          <a:p>
            <a:pPr algn="ctr">
              <a:lnSpc>
                <a:spcPts val="5452"/>
              </a:lnSpc>
              <a:spcBef>
                <a:spcPct val="0"/>
              </a:spcBef>
            </a:pPr>
            <a:r>
              <a:rPr lang="en-US" b="true" sz="3894" spc="-140">
                <a:solidFill>
                  <a:srgbClr val="1E170F"/>
                </a:solidFill>
                <a:latin typeface="Canva Sans Bold"/>
                <a:ea typeface="Canva Sans Bold"/>
                <a:cs typeface="Canva Sans Bold"/>
                <a:sym typeface="Canva Sans Bold"/>
              </a:rPr>
              <a:t>This Month’s Lunch Specials</a:t>
            </a:r>
          </a:p>
        </p:txBody>
      </p:sp>
      <p:sp>
        <p:nvSpPr>
          <p:cNvPr name="TextBox 5" id="5"/>
          <p:cNvSpPr txBox="true"/>
          <p:nvPr/>
        </p:nvSpPr>
        <p:spPr>
          <a:xfrm rot="0">
            <a:off x="1635538" y="1823681"/>
            <a:ext cx="4501323" cy="509425"/>
          </a:xfrm>
          <a:prstGeom prst="rect">
            <a:avLst/>
          </a:prstGeom>
        </p:spPr>
        <p:txBody>
          <a:bodyPr anchor="t" rtlCol="false" tIns="0" lIns="0" bIns="0" rIns="0">
            <a:spAutoFit/>
          </a:bodyPr>
          <a:lstStyle/>
          <a:p>
            <a:pPr algn="ctr">
              <a:lnSpc>
                <a:spcPts val="4332"/>
              </a:lnSpc>
              <a:spcBef>
                <a:spcPct val="0"/>
              </a:spcBef>
            </a:pPr>
            <a:r>
              <a:rPr lang="en-US" sz="3094">
                <a:solidFill>
                  <a:srgbClr val="1E170F"/>
                </a:solidFill>
                <a:latin typeface="Canva Sans"/>
                <a:ea typeface="Canva Sans"/>
                <a:cs typeface="Canva Sans"/>
                <a:sym typeface="Canva Sans"/>
              </a:rPr>
              <a:t>Tuesdays - Chef Choice </a:t>
            </a:r>
          </a:p>
        </p:txBody>
      </p:sp>
      <p:sp>
        <p:nvSpPr>
          <p:cNvPr name="TextBox 6" id="6"/>
          <p:cNvSpPr txBox="true"/>
          <p:nvPr/>
        </p:nvSpPr>
        <p:spPr>
          <a:xfrm rot="0">
            <a:off x="2783706" y="3127598"/>
            <a:ext cx="2204988" cy="509425"/>
          </a:xfrm>
          <a:prstGeom prst="rect">
            <a:avLst/>
          </a:prstGeom>
        </p:spPr>
        <p:txBody>
          <a:bodyPr anchor="t" rtlCol="false" tIns="0" lIns="0" bIns="0" rIns="0">
            <a:spAutoFit/>
          </a:bodyPr>
          <a:lstStyle/>
          <a:p>
            <a:pPr algn="ctr">
              <a:lnSpc>
                <a:spcPts val="4332"/>
              </a:lnSpc>
              <a:spcBef>
                <a:spcPct val="0"/>
              </a:spcBef>
            </a:pPr>
            <a:r>
              <a:rPr lang="en-US" sz="3094">
                <a:solidFill>
                  <a:srgbClr val="1E170F"/>
                </a:solidFill>
                <a:latin typeface="Canva Sans"/>
                <a:ea typeface="Canva Sans"/>
                <a:cs typeface="Canva Sans"/>
                <a:sym typeface="Canva Sans"/>
              </a:rPr>
              <a:t>Wednesday</a:t>
            </a:r>
          </a:p>
        </p:txBody>
      </p:sp>
      <p:sp>
        <p:nvSpPr>
          <p:cNvPr name="TextBox 7" id="7"/>
          <p:cNvSpPr txBox="true"/>
          <p:nvPr/>
        </p:nvSpPr>
        <p:spPr>
          <a:xfrm rot="0">
            <a:off x="989123" y="2554305"/>
            <a:ext cx="5794155" cy="445453"/>
          </a:xfrm>
          <a:prstGeom prst="rect">
            <a:avLst/>
          </a:prstGeom>
        </p:spPr>
        <p:txBody>
          <a:bodyPr anchor="t" rtlCol="false" tIns="0" lIns="0" bIns="0" rIns="0">
            <a:spAutoFit/>
          </a:bodyPr>
          <a:lstStyle/>
          <a:p>
            <a:pPr algn="ctr" marL="0" indent="0" lvl="0">
              <a:lnSpc>
                <a:spcPts val="1180"/>
              </a:lnSpc>
            </a:pPr>
            <a:r>
              <a:rPr lang="en-US" sz="1000" spc="-22">
                <a:solidFill>
                  <a:srgbClr val="000000"/>
                </a:solidFill>
                <a:latin typeface="Poppins"/>
                <a:ea typeface="Poppins"/>
                <a:cs typeface="Poppins"/>
                <a:sym typeface="Poppins"/>
              </a:rPr>
              <a:t>Each week our chef creates a one-of-a-kind special dish, featuring fresh ingredients and bold flavors. The Weekly Special changes every week, so there’s always something new to look forward to—be sure to stop by and see what’s cooking!</a:t>
            </a:r>
          </a:p>
        </p:txBody>
      </p:sp>
      <p:sp>
        <p:nvSpPr>
          <p:cNvPr name="Freeform 8" id="8"/>
          <p:cNvSpPr/>
          <p:nvPr/>
        </p:nvSpPr>
        <p:spPr>
          <a:xfrm flipH="false" flipV="false" rot="0">
            <a:off x="614479" y="3680633"/>
            <a:ext cx="1440418" cy="1080314"/>
          </a:xfrm>
          <a:custGeom>
            <a:avLst/>
            <a:gdLst/>
            <a:ahLst/>
            <a:cxnLst/>
            <a:rect r="r" b="b" t="t" l="l"/>
            <a:pathLst>
              <a:path h="1080314" w="1440418">
                <a:moveTo>
                  <a:pt x="0" y="0"/>
                </a:moveTo>
                <a:lnTo>
                  <a:pt x="1440418" y="0"/>
                </a:lnTo>
                <a:lnTo>
                  <a:pt x="1440418" y="1080314"/>
                </a:lnTo>
                <a:lnTo>
                  <a:pt x="0" y="1080314"/>
                </a:lnTo>
                <a:lnTo>
                  <a:pt x="0" y="0"/>
                </a:lnTo>
                <a:close/>
              </a:path>
            </a:pathLst>
          </a:custGeom>
          <a:blipFill>
            <a:blip r:embed="rId3"/>
            <a:stretch>
              <a:fillRect l="-6250" t="0" r="-6249" b="0"/>
            </a:stretch>
          </a:blipFill>
        </p:spPr>
      </p:sp>
      <p:sp>
        <p:nvSpPr>
          <p:cNvPr name="TextBox 9" id="9"/>
          <p:cNvSpPr txBox="true"/>
          <p:nvPr/>
        </p:nvSpPr>
        <p:spPr>
          <a:xfrm rot="0">
            <a:off x="2876699" y="3751323"/>
            <a:ext cx="2019002" cy="217995"/>
          </a:xfrm>
          <a:prstGeom prst="rect">
            <a:avLst/>
          </a:prstGeom>
        </p:spPr>
        <p:txBody>
          <a:bodyPr anchor="t" rtlCol="false" tIns="0" lIns="0" bIns="0" rIns="0">
            <a:spAutoFit/>
          </a:bodyPr>
          <a:lstStyle/>
          <a:p>
            <a:pPr algn="ctr" marL="0" indent="0" lvl="0">
              <a:lnSpc>
                <a:spcPts val="1710"/>
              </a:lnSpc>
              <a:spcBef>
                <a:spcPct val="0"/>
              </a:spcBef>
            </a:pPr>
            <a:r>
              <a:rPr lang="en-US" b="true" sz="1449" spc="-31">
                <a:solidFill>
                  <a:srgbClr val="F21832"/>
                </a:solidFill>
                <a:latin typeface="Canva Sans Bold"/>
                <a:ea typeface="Canva Sans Bold"/>
                <a:cs typeface="Canva Sans Bold"/>
                <a:sym typeface="Canva Sans Bold"/>
              </a:rPr>
              <a:t>Chicken Francese - $16 </a:t>
            </a:r>
          </a:p>
        </p:txBody>
      </p:sp>
      <p:sp>
        <p:nvSpPr>
          <p:cNvPr name="TextBox 10" id="10"/>
          <p:cNvSpPr txBox="true"/>
          <p:nvPr/>
        </p:nvSpPr>
        <p:spPr>
          <a:xfrm rot="0">
            <a:off x="2252925" y="4035994"/>
            <a:ext cx="4530352" cy="345821"/>
          </a:xfrm>
          <a:prstGeom prst="rect">
            <a:avLst/>
          </a:prstGeom>
        </p:spPr>
        <p:txBody>
          <a:bodyPr anchor="t" rtlCol="false" tIns="0" lIns="0" bIns="0" rIns="0">
            <a:spAutoFit/>
          </a:bodyPr>
          <a:lstStyle/>
          <a:p>
            <a:pPr algn="ctr" marL="0" indent="0" lvl="0">
              <a:lnSpc>
                <a:spcPts val="1356"/>
              </a:lnSpc>
            </a:pPr>
            <a:r>
              <a:rPr lang="en-US" sz="1149" spc="-25">
                <a:solidFill>
                  <a:srgbClr val="000000"/>
                </a:solidFill>
                <a:latin typeface="Poppins"/>
                <a:ea typeface="Poppins"/>
                <a:cs typeface="Poppins"/>
                <a:sym typeface="Poppins"/>
              </a:rPr>
              <a:t>Fried chicken until golden and served in a tangy, buttery white wine and lemon sauce, served over pasta.</a:t>
            </a:r>
          </a:p>
        </p:txBody>
      </p:sp>
      <p:sp>
        <p:nvSpPr>
          <p:cNvPr name="Freeform 11" id="11"/>
          <p:cNvSpPr/>
          <p:nvPr/>
        </p:nvSpPr>
        <p:spPr>
          <a:xfrm flipH="false" flipV="false" rot="0">
            <a:off x="5693794" y="4600890"/>
            <a:ext cx="1464779" cy="978862"/>
          </a:xfrm>
          <a:custGeom>
            <a:avLst/>
            <a:gdLst/>
            <a:ahLst/>
            <a:cxnLst/>
            <a:rect r="r" b="b" t="t" l="l"/>
            <a:pathLst>
              <a:path h="978862" w="1464779">
                <a:moveTo>
                  <a:pt x="0" y="0"/>
                </a:moveTo>
                <a:lnTo>
                  <a:pt x="1464779" y="0"/>
                </a:lnTo>
                <a:lnTo>
                  <a:pt x="1464779" y="978862"/>
                </a:lnTo>
                <a:lnTo>
                  <a:pt x="0" y="978862"/>
                </a:lnTo>
                <a:lnTo>
                  <a:pt x="0" y="0"/>
                </a:lnTo>
                <a:close/>
              </a:path>
            </a:pathLst>
          </a:custGeom>
          <a:blipFill>
            <a:blip r:embed="rId4"/>
            <a:stretch>
              <a:fillRect l="-57" t="0" r="-57" b="0"/>
            </a:stretch>
          </a:blipFill>
        </p:spPr>
      </p:sp>
      <p:sp>
        <p:nvSpPr>
          <p:cNvPr name="TextBox 12" id="12"/>
          <p:cNvSpPr txBox="true"/>
          <p:nvPr/>
        </p:nvSpPr>
        <p:spPr>
          <a:xfrm rot="0">
            <a:off x="3002478" y="4453100"/>
            <a:ext cx="1767445" cy="509425"/>
          </a:xfrm>
          <a:prstGeom prst="rect">
            <a:avLst/>
          </a:prstGeom>
        </p:spPr>
        <p:txBody>
          <a:bodyPr anchor="t" rtlCol="false" tIns="0" lIns="0" bIns="0" rIns="0">
            <a:spAutoFit/>
          </a:bodyPr>
          <a:lstStyle/>
          <a:p>
            <a:pPr algn="ctr">
              <a:lnSpc>
                <a:spcPts val="4332"/>
              </a:lnSpc>
              <a:spcBef>
                <a:spcPct val="0"/>
              </a:spcBef>
            </a:pPr>
            <a:r>
              <a:rPr lang="en-US" sz="3094">
                <a:solidFill>
                  <a:srgbClr val="1E170F"/>
                </a:solidFill>
                <a:latin typeface="Canva Sans"/>
                <a:ea typeface="Canva Sans"/>
                <a:cs typeface="Canva Sans"/>
                <a:sym typeface="Canva Sans"/>
              </a:rPr>
              <a:t>Thursday</a:t>
            </a:r>
          </a:p>
        </p:txBody>
      </p:sp>
      <p:sp>
        <p:nvSpPr>
          <p:cNvPr name="TextBox 13" id="13"/>
          <p:cNvSpPr txBox="true"/>
          <p:nvPr/>
        </p:nvSpPr>
        <p:spPr>
          <a:xfrm rot="0">
            <a:off x="2531901" y="5029200"/>
            <a:ext cx="2708597" cy="217995"/>
          </a:xfrm>
          <a:prstGeom prst="rect">
            <a:avLst/>
          </a:prstGeom>
        </p:spPr>
        <p:txBody>
          <a:bodyPr anchor="t" rtlCol="false" tIns="0" lIns="0" bIns="0" rIns="0">
            <a:spAutoFit/>
          </a:bodyPr>
          <a:lstStyle/>
          <a:p>
            <a:pPr algn="ctr" marL="0" indent="0" lvl="0">
              <a:lnSpc>
                <a:spcPts val="1710"/>
              </a:lnSpc>
              <a:spcBef>
                <a:spcPct val="0"/>
              </a:spcBef>
            </a:pPr>
            <a:r>
              <a:rPr lang="en-US" b="true" sz="1449" spc="-31">
                <a:solidFill>
                  <a:srgbClr val="F21832"/>
                </a:solidFill>
                <a:latin typeface="Canva Sans Bold"/>
                <a:ea typeface="Canva Sans Bold"/>
                <a:cs typeface="Canva Sans Bold"/>
                <a:sym typeface="Canva Sans Bold"/>
              </a:rPr>
              <a:t>Pork Tenderloin Sandwich - $14</a:t>
            </a:r>
          </a:p>
        </p:txBody>
      </p:sp>
      <p:sp>
        <p:nvSpPr>
          <p:cNvPr name="TextBox 14" id="14"/>
          <p:cNvSpPr txBox="true"/>
          <p:nvPr/>
        </p:nvSpPr>
        <p:spPr>
          <a:xfrm rot="0">
            <a:off x="777240" y="5411167"/>
            <a:ext cx="4818986" cy="483679"/>
          </a:xfrm>
          <a:prstGeom prst="rect">
            <a:avLst/>
          </a:prstGeom>
        </p:spPr>
        <p:txBody>
          <a:bodyPr anchor="t" rtlCol="false" tIns="0" lIns="0" bIns="0" rIns="0">
            <a:spAutoFit/>
          </a:bodyPr>
          <a:lstStyle/>
          <a:p>
            <a:pPr algn="ctr" marL="0" indent="0" lvl="0">
              <a:lnSpc>
                <a:spcPts val="1238"/>
              </a:lnSpc>
            </a:pPr>
            <a:r>
              <a:rPr lang="en-US" sz="1050" spc="-23">
                <a:solidFill>
                  <a:srgbClr val="000000"/>
                </a:solidFill>
                <a:latin typeface="Poppins"/>
                <a:ea typeface="Poppins"/>
                <a:cs typeface="Poppins"/>
                <a:sym typeface="Poppins"/>
              </a:rPr>
              <a:t>A thin-sliced pork tenderloin served on a hoagie bun with mustard cream, topped with swiss cheese, lettuce, tomato and onion. Served with your choice of a side. </a:t>
            </a:r>
          </a:p>
        </p:txBody>
      </p:sp>
      <p:sp>
        <p:nvSpPr>
          <p:cNvPr name="Freeform 15" id="15"/>
          <p:cNvSpPr/>
          <p:nvPr/>
        </p:nvSpPr>
        <p:spPr>
          <a:xfrm flipH="false" flipV="false" rot="0">
            <a:off x="1155385" y="5961522"/>
            <a:ext cx="1229797" cy="1136282"/>
          </a:xfrm>
          <a:custGeom>
            <a:avLst/>
            <a:gdLst/>
            <a:ahLst/>
            <a:cxnLst/>
            <a:rect r="r" b="b" t="t" l="l"/>
            <a:pathLst>
              <a:path h="1136282" w="1229797">
                <a:moveTo>
                  <a:pt x="0" y="0"/>
                </a:moveTo>
                <a:lnTo>
                  <a:pt x="1229797" y="0"/>
                </a:lnTo>
                <a:lnTo>
                  <a:pt x="1229797" y="1136282"/>
                </a:lnTo>
                <a:lnTo>
                  <a:pt x="0" y="1136282"/>
                </a:lnTo>
                <a:lnTo>
                  <a:pt x="0" y="0"/>
                </a:lnTo>
                <a:close/>
              </a:path>
            </a:pathLst>
          </a:custGeom>
          <a:blipFill>
            <a:blip r:embed="rId5"/>
            <a:stretch>
              <a:fillRect l="0" t="-4114" r="0" b="-4114"/>
            </a:stretch>
          </a:blipFill>
        </p:spPr>
      </p:sp>
      <p:sp>
        <p:nvSpPr>
          <p:cNvPr name="TextBox 16" id="16"/>
          <p:cNvSpPr txBox="true"/>
          <p:nvPr/>
        </p:nvSpPr>
        <p:spPr>
          <a:xfrm rot="0">
            <a:off x="2395732" y="6772621"/>
            <a:ext cx="4166908" cy="640842"/>
          </a:xfrm>
          <a:prstGeom prst="rect">
            <a:avLst/>
          </a:prstGeom>
        </p:spPr>
        <p:txBody>
          <a:bodyPr anchor="t" rtlCol="false" tIns="0" lIns="0" bIns="0" rIns="0">
            <a:spAutoFit/>
          </a:bodyPr>
          <a:lstStyle/>
          <a:p>
            <a:pPr algn="ctr" marL="0" indent="0" lvl="0">
              <a:lnSpc>
                <a:spcPts val="1238"/>
              </a:lnSpc>
            </a:pPr>
            <a:r>
              <a:rPr lang="en-US" sz="1050" spc="-23">
                <a:solidFill>
                  <a:srgbClr val="000000"/>
                </a:solidFill>
                <a:latin typeface="Poppins"/>
                <a:ea typeface="Poppins"/>
                <a:cs typeface="Poppins"/>
                <a:sym typeface="Poppins"/>
              </a:rPr>
              <a:t>Deep-fried chunks of chicken coated in a glistening, sticky sauce that balances sweet, tangy, and spicy flavors with savory notes of soy, ginger, and garlic, with veggies served over rice. Served with an egg roll. </a:t>
            </a:r>
          </a:p>
        </p:txBody>
      </p:sp>
      <p:sp>
        <p:nvSpPr>
          <p:cNvPr name="TextBox 17" id="17"/>
          <p:cNvSpPr txBox="true"/>
          <p:nvPr/>
        </p:nvSpPr>
        <p:spPr>
          <a:xfrm rot="0">
            <a:off x="2930017" y="6497475"/>
            <a:ext cx="1912367" cy="217995"/>
          </a:xfrm>
          <a:prstGeom prst="rect">
            <a:avLst/>
          </a:prstGeom>
        </p:spPr>
        <p:txBody>
          <a:bodyPr anchor="t" rtlCol="false" tIns="0" lIns="0" bIns="0" rIns="0">
            <a:spAutoFit/>
          </a:bodyPr>
          <a:lstStyle/>
          <a:p>
            <a:pPr algn="ctr" marL="0" indent="0" lvl="0">
              <a:lnSpc>
                <a:spcPts val="1710"/>
              </a:lnSpc>
            </a:pPr>
            <a:r>
              <a:rPr lang="en-US" b="true" sz="1449" spc="-31">
                <a:solidFill>
                  <a:srgbClr val="F21832"/>
                </a:solidFill>
                <a:latin typeface="Canva Sans Bold"/>
                <a:ea typeface="Canva Sans Bold"/>
                <a:cs typeface="Canva Sans Bold"/>
                <a:sym typeface="Canva Sans Bold"/>
              </a:rPr>
              <a:t> General Chicken - $14</a:t>
            </a:r>
          </a:p>
        </p:txBody>
      </p:sp>
      <p:sp>
        <p:nvSpPr>
          <p:cNvPr name="TextBox 18" id="18"/>
          <p:cNvSpPr txBox="true"/>
          <p:nvPr/>
        </p:nvSpPr>
        <p:spPr>
          <a:xfrm rot="0">
            <a:off x="3293214" y="5988050"/>
            <a:ext cx="1185973" cy="509425"/>
          </a:xfrm>
          <a:prstGeom prst="rect">
            <a:avLst/>
          </a:prstGeom>
        </p:spPr>
        <p:txBody>
          <a:bodyPr anchor="t" rtlCol="false" tIns="0" lIns="0" bIns="0" rIns="0">
            <a:spAutoFit/>
          </a:bodyPr>
          <a:lstStyle/>
          <a:p>
            <a:pPr algn="ctr">
              <a:lnSpc>
                <a:spcPts val="4332"/>
              </a:lnSpc>
              <a:spcBef>
                <a:spcPct val="0"/>
              </a:spcBef>
            </a:pPr>
            <a:r>
              <a:rPr lang="en-US" sz="3094">
                <a:solidFill>
                  <a:srgbClr val="1E170F"/>
                </a:solidFill>
                <a:latin typeface="Canva Sans"/>
                <a:ea typeface="Canva Sans"/>
                <a:cs typeface="Canva Sans"/>
                <a:sym typeface="Canva Sans"/>
              </a:rPr>
              <a:t>Friday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48590" t="-1136" r="-48590" b="-1136"/>
            </a:stretch>
          </a:blipFill>
        </p:spPr>
      </p:sp>
      <p:sp>
        <p:nvSpPr>
          <p:cNvPr name="Freeform 3" id="3"/>
          <p:cNvSpPr/>
          <p:nvPr/>
        </p:nvSpPr>
        <p:spPr>
          <a:xfrm flipH="false" flipV="false" rot="0">
            <a:off x="292649" y="5873984"/>
            <a:ext cx="1501577" cy="1695386"/>
          </a:xfrm>
          <a:custGeom>
            <a:avLst/>
            <a:gdLst/>
            <a:ahLst/>
            <a:cxnLst/>
            <a:rect r="r" b="b" t="t" l="l"/>
            <a:pathLst>
              <a:path h="1695386" w="1501577">
                <a:moveTo>
                  <a:pt x="0" y="0"/>
                </a:moveTo>
                <a:lnTo>
                  <a:pt x="1501576" y="0"/>
                </a:lnTo>
                <a:lnTo>
                  <a:pt x="1501576" y="1695387"/>
                </a:lnTo>
                <a:lnTo>
                  <a:pt x="0" y="1695387"/>
                </a:lnTo>
                <a:lnTo>
                  <a:pt x="0" y="0"/>
                </a:lnTo>
                <a:close/>
              </a:path>
            </a:pathLst>
          </a:custGeom>
          <a:blipFill>
            <a:blip r:embed="rId3"/>
            <a:stretch>
              <a:fillRect l="0" t="-18091" r="0" b="0"/>
            </a:stretch>
          </a:blipFill>
        </p:spPr>
      </p:sp>
      <p:sp>
        <p:nvSpPr>
          <p:cNvPr name="TextBox 4" id="4"/>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8</a:t>
            </a:r>
          </a:p>
        </p:txBody>
      </p:sp>
      <p:sp>
        <p:nvSpPr>
          <p:cNvPr name="TextBox 5" id="5"/>
          <p:cNvSpPr txBox="true"/>
          <p:nvPr/>
        </p:nvSpPr>
        <p:spPr>
          <a:xfrm rot="0">
            <a:off x="108000" y="1924653"/>
            <a:ext cx="7556400" cy="2817616"/>
          </a:xfrm>
          <a:prstGeom prst="rect">
            <a:avLst/>
          </a:prstGeom>
        </p:spPr>
        <p:txBody>
          <a:bodyPr anchor="t" rtlCol="false" tIns="0" lIns="0" bIns="0" rIns="0">
            <a:spAutoFit/>
          </a:bodyPr>
          <a:lstStyle/>
          <a:p>
            <a:pPr algn="ctr">
              <a:lnSpc>
                <a:spcPts val="1500"/>
              </a:lnSpc>
            </a:pPr>
            <a:r>
              <a:rPr lang="en-US" sz="1071" b="true">
                <a:solidFill>
                  <a:srgbClr val="FFFFFF"/>
                </a:solidFill>
                <a:latin typeface="Poppins Bold"/>
                <a:ea typeface="Poppins Bold"/>
                <a:cs typeface="Poppins Bold"/>
                <a:sym typeface="Poppins Bold"/>
              </a:rPr>
              <a:t>Spring is Just Around the Green! ⛳</a:t>
            </a:r>
          </a:p>
          <a:p>
            <a:pPr algn="ctr">
              <a:lnSpc>
                <a:spcPts val="1500"/>
              </a:lnSpc>
              <a:spcBef>
                <a:spcPct val="0"/>
              </a:spcBef>
            </a:pPr>
            <a:r>
              <a:rPr lang="en-US" b="true" sz="1071">
                <a:solidFill>
                  <a:srgbClr val="FFFFFF"/>
                </a:solidFill>
                <a:latin typeface="Poppins Bold"/>
                <a:ea typeface="Poppins Bold"/>
                <a:cs typeface="Poppins Bold"/>
                <a:sym typeface="Poppins Bold"/>
              </a:rPr>
              <a:t>The frost is finally retreating, the days are stretching out, and that familiar itch to get back on the fairways is </a:t>
            </a:r>
            <a:r>
              <a:rPr lang="en-US" b="true" sz="1071">
                <a:solidFill>
                  <a:srgbClr val="FFFFFF"/>
                </a:solidFill>
                <a:latin typeface="Poppins Bold"/>
                <a:ea typeface="Poppins Bold"/>
                <a:cs typeface="Poppins Bold"/>
                <a:sym typeface="Poppins Bold"/>
              </a:rPr>
              <a:t>officially here. March marks the turning point we’ve all been waiting for—winter is firmly in the rearview mirror, and the course is waking up just in time for a spectacular season.</a:t>
            </a:r>
          </a:p>
          <a:p>
            <a:pPr algn="ctr">
              <a:lnSpc>
                <a:spcPts val="1500"/>
              </a:lnSpc>
              <a:spcBef>
                <a:spcPct val="0"/>
              </a:spcBef>
            </a:pPr>
            <a:r>
              <a:rPr lang="en-US" b="true" sz="1071">
                <a:solidFill>
                  <a:srgbClr val="FFFFFF"/>
                </a:solidFill>
                <a:latin typeface="Poppins Bold"/>
                <a:ea typeface="Poppins Bold"/>
                <a:cs typeface="Poppins Bold"/>
                <a:sym typeface="Poppins Bold"/>
              </a:rPr>
              <a:t>We’ve spent the off-season prep-ping a calendar that’s as packed as a Sunday leaderboard. From competitive tournaments to relaxed social scrambles, there are so many ways to enjoy the club and reconnect with your fellow golfers this month.</a:t>
            </a:r>
          </a:p>
          <a:p>
            <a:pPr algn="ctr">
              <a:lnSpc>
                <a:spcPts val="1500"/>
              </a:lnSpc>
              <a:spcBef>
                <a:spcPct val="0"/>
              </a:spcBef>
            </a:pPr>
          </a:p>
          <a:p>
            <a:pPr algn="ctr" marL="231343" indent="-115671" lvl="1">
              <a:lnSpc>
                <a:spcPts val="1500"/>
              </a:lnSpc>
              <a:spcBef>
                <a:spcPct val="0"/>
              </a:spcBef>
              <a:buFont typeface="Arial"/>
              <a:buChar char="•"/>
            </a:pPr>
            <a:r>
              <a:rPr lang="en-US" b="true" sz="1071">
                <a:solidFill>
                  <a:srgbClr val="FFFFFF"/>
                </a:solidFill>
                <a:latin typeface="Poppins Bold"/>
                <a:ea typeface="Poppins Bold"/>
                <a:cs typeface="Poppins Bold"/>
                <a:sym typeface="Poppins Bold"/>
              </a:rPr>
              <a:t>The Players Grand Slam - Join the fun with this kick-off event for members. Be the first to tee off in our inaugural spring rounds.</a:t>
            </a:r>
          </a:p>
          <a:p>
            <a:pPr algn="ctr" marL="231343" indent="-115671" lvl="1">
              <a:lnSpc>
                <a:spcPts val="1500"/>
              </a:lnSpc>
              <a:spcBef>
                <a:spcPct val="0"/>
              </a:spcBef>
              <a:buFont typeface="Arial"/>
              <a:buChar char="•"/>
            </a:pPr>
            <a:r>
              <a:rPr lang="en-US" b="true" sz="1071">
                <a:solidFill>
                  <a:srgbClr val="FFFFFF"/>
                </a:solidFill>
                <a:latin typeface="Poppins Bold"/>
                <a:ea typeface="Poppins Bold"/>
                <a:cs typeface="Poppins Bold"/>
                <a:sym typeface="Poppins Bold"/>
              </a:rPr>
              <a:t>Pro-Shop Refresh: New gear and tech to help you shave strokes off your game.</a:t>
            </a:r>
          </a:p>
          <a:p>
            <a:pPr algn="ctr" marL="231343" indent="-115671" lvl="1">
              <a:lnSpc>
                <a:spcPts val="1500"/>
              </a:lnSpc>
              <a:spcBef>
                <a:spcPct val="0"/>
              </a:spcBef>
              <a:buFont typeface="Arial"/>
              <a:buChar char="•"/>
            </a:pPr>
            <a:r>
              <a:rPr lang="en-US" b="true" sz="1071">
                <a:solidFill>
                  <a:srgbClr val="FFFFFF"/>
                </a:solidFill>
                <a:latin typeface="Poppins Bold"/>
                <a:ea typeface="Poppins Bold"/>
                <a:cs typeface="Poppins Bold"/>
                <a:sym typeface="Poppins Bold"/>
              </a:rPr>
              <a:t>Social Sunsets: Post-round mixers on the patio as the warmer evenings return.</a:t>
            </a:r>
          </a:p>
          <a:p>
            <a:pPr algn="ctr">
              <a:lnSpc>
                <a:spcPts val="1500"/>
              </a:lnSpc>
              <a:spcBef>
                <a:spcPct val="0"/>
              </a:spcBef>
            </a:pPr>
            <a:r>
              <a:rPr lang="en-US" b="true" sz="1071">
                <a:solidFill>
                  <a:srgbClr val="FFFFFF"/>
                </a:solidFill>
                <a:latin typeface="Poppins Bold"/>
                <a:ea typeface="Poppins Bold"/>
                <a:cs typeface="Poppins Bold"/>
                <a:sym typeface="Poppins Bold"/>
              </a:rPr>
              <a:t>It’s time to dust off the clubs, clean those spikes, and get back to what we do best. Let’s make this season our greatest one yet!</a:t>
            </a:r>
          </a:p>
          <a:p>
            <a:pPr algn="ctr">
              <a:lnSpc>
                <a:spcPts val="1500"/>
              </a:lnSpc>
              <a:spcBef>
                <a:spcPct val="0"/>
              </a:spcBef>
            </a:pPr>
          </a:p>
        </p:txBody>
      </p:sp>
      <p:sp>
        <p:nvSpPr>
          <p:cNvPr name="TextBox 6" id="6"/>
          <p:cNvSpPr txBox="true"/>
          <p:nvPr/>
        </p:nvSpPr>
        <p:spPr>
          <a:xfrm rot="0">
            <a:off x="4563958" y="88195"/>
            <a:ext cx="2334476" cy="1483131"/>
          </a:xfrm>
          <a:prstGeom prst="rect">
            <a:avLst/>
          </a:prstGeom>
        </p:spPr>
        <p:txBody>
          <a:bodyPr anchor="t" rtlCol="false" tIns="0" lIns="0" bIns="0" rIns="0">
            <a:spAutoFit/>
          </a:bodyPr>
          <a:lstStyle/>
          <a:p>
            <a:pPr algn="l">
              <a:lnSpc>
                <a:spcPts val="5927"/>
              </a:lnSpc>
            </a:pPr>
            <a:r>
              <a:rPr lang="en-US" sz="4234" b="true">
                <a:solidFill>
                  <a:srgbClr val="B6A148"/>
                </a:solidFill>
                <a:latin typeface="Playfair Display Bold"/>
                <a:ea typeface="Playfair Display Bold"/>
                <a:cs typeface="Playfair Display Bold"/>
                <a:sym typeface="Playfair Display Bold"/>
              </a:rPr>
              <a:t>March</a:t>
            </a:r>
          </a:p>
          <a:p>
            <a:pPr algn="l">
              <a:lnSpc>
                <a:spcPts val="5927"/>
              </a:lnSpc>
            </a:pPr>
            <a:r>
              <a:rPr lang="en-US" sz="4234">
                <a:solidFill>
                  <a:srgbClr val="000000"/>
                </a:solidFill>
                <a:latin typeface="Playfair Display"/>
                <a:ea typeface="Playfair Display"/>
                <a:cs typeface="Playfair Display"/>
                <a:sym typeface="Playfair Display"/>
              </a:rPr>
              <a:t>Pro Shop</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72400" cy="10058400"/>
          </a:xfrm>
          <a:custGeom>
            <a:avLst/>
            <a:gdLst/>
            <a:ahLst/>
            <a:cxnLst/>
            <a:rect r="r" b="b" t="t" l="l"/>
            <a:pathLst>
              <a:path h="10058400" w="7772400">
                <a:moveTo>
                  <a:pt x="0" y="0"/>
                </a:moveTo>
                <a:lnTo>
                  <a:pt x="7772400" y="0"/>
                </a:lnTo>
                <a:lnTo>
                  <a:pt x="7772400" y="10058400"/>
                </a:lnTo>
                <a:lnTo>
                  <a:pt x="0" y="10058400"/>
                </a:lnTo>
                <a:lnTo>
                  <a:pt x="0" y="0"/>
                </a:lnTo>
                <a:close/>
              </a:path>
            </a:pathLst>
          </a:custGeom>
          <a:blipFill>
            <a:blip r:embed="rId2"/>
            <a:stretch>
              <a:fillRect l="-48590" t="-1136" r="-48590" b="-1136"/>
            </a:stretch>
          </a:blipFill>
        </p:spPr>
      </p:sp>
      <p:sp>
        <p:nvSpPr>
          <p:cNvPr name="TextBox 3" id="3"/>
          <p:cNvSpPr txBox="true"/>
          <p:nvPr/>
        </p:nvSpPr>
        <p:spPr>
          <a:xfrm rot="0">
            <a:off x="6995160" y="9233535"/>
            <a:ext cx="152400" cy="200025"/>
          </a:xfrm>
          <a:prstGeom prst="rect">
            <a:avLst/>
          </a:prstGeom>
        </p:spPr>
        <p:txBody>
          <a:bodyPr anchor="t" rtlCol="false" tIns="0" lIns="0" bIns="0" rIns="0" wrap="none">
            <a:spAutoFit/>
          </a:bodyPr>
          <a:lstStyle/>
          <a:p>
            <a:pPr algn="ctr">
              <a:lnSpc>
                <a:spcPts val="2800"/>
              </a:lnSpc>
              <a:spcBef>
                <a:spcPct val="0"/>
              </a:spcBef>
            </a:pPr>
            <a:r>
              <a:rPr lang="en-US" sz="2000">
                <a:solidFill>
                  <a:srgbClr val="000000"/>
                </a:solidFill>
                <a:latin typeface="Canva Sans"/>
                <a:ea typeface="Canva Sans"/>
                <a:cs typeface="Canva Sans"/>
                <a:sym typeface="Canva Sans"/>
              </a:rPr>
              <a:t>9</a:t>
            </a:r>
          </a:p>
        </p:txBody>
      </p:sp>
      <p:sp>
        <p:nvSpPr>
          <p:cNvPr name="TextBox 4" id="4"/>
          <p:cNvSpPr txBox="true"/>
          <p:nvPr/>
        </p:nvSpPr>
        <p:spPr>
          <a:xfrm rot="0">
            <a:off x="108000" y="4754353"/>
            <a:ext cx="7556400" cy="385114"/>
          </a:xfrm>
          <a:prstGeom prst="rect">
            <a:avLst/>
          </a:prstGeom>
        </p:spPr>
        <p:txBody>
          <a:bodyPr anchor="t" rtlCol="false" tIns="0" lIns="0" bIns="0" rIns="0">
            <a:spAutoFit/>
          </a:bodyPr>
          <a:lstStyle/>
          <a:p>
            <a:pPr algn="ctr">
              <a:lnSpc>
                <a:spcPts val="1500"/>
              </a:lnSpc>
              <a:spcBef>
                <a:spcPct val="0"/>
              </a:spcBef>
            </a:pPr>
            <a:r>
              <a:rPr lang="en-US" b="true" sz="1071">
                <a:solidFill>
                  <a:srgbClr val="FFFFFF"/>
                </a:solidFill>
                <a:latin typeface="Poppins Bold"/>
                <a:ea typeface="Poppins Bold"/>
                <a:cs typeface="Poppins Bold"/>
                <a:sym typeface="Poppins Bold"/>
              </a:rPr>
              <a:t>XXXXXXXXXXXXXXXXXXXXXXXXX</a:t>
            </a:r>
          </a:p>
          <a:p>
            <a:pPr algn="ctr">
              <a:lnSpc>
                <a:spcPts val="1500"/>
              </a:lnSpc>
              <a:spcBef>
                <a:spcPct val="0"/>
              </a:spcBef>
            </a:pPr>
          </a:p>
        </p:txBody>
      </p:sp>
      <p:sp>
        <p:nvSpPr>
          <p:cNvPr name="TextBox 5" id="5"/>
          <p:cNvSpPr txBox="true"/>
          <p:nvPr/>
        </p:nvSpPr>
        <p:spPr>
          <a:xfrm rot="0">
            <a:off x="4685524" y="236606"/>
            <a:ext cx="2334476" cy="1483131"/>
          </a:xfrm>
          <a:prstGeom prst="rect">
            <a:avLst/>
          </a:prstGeom>
        </p:spPr>
        <p:txBody>
          <a:bodyPr anchor="t" rtlCol="false" tIns="0" lIns="0" bIns="0" rIns="0">
            <a:spAutoFit/>
          </a:bodyPr>
          <a:lstStyle/>
          <a:p>
            <a:pPr algn="l">
              <a:lnSpc>
                <a:spcPts val="5927"/>
              </a:lnSpc>
            </a:pPr>
            <a:r>
              <a:rPr lang="en-US" sz="4234" b="true">
                <a:solidFill>
                  <a:srgbClr val="B6A148"/>
                </a:solidFill>
                <a:latin typeface="Playfair Display Bold"/>
                <a:ea typeface="Playfair Display Bold"/>
                <a:cs typeface="Playfair Display Bold"/>
                <a:sym typeface="Playfair Display Bold"/>
              </a:rPr>
              <a:t>March</a:t>
            </a:r>
          </a:p>
          <a:p>
            <a:pPr algn="l">
              <a:lnSpc>
                <a:spcPts val="5927"/>
              </a:lnSpc>
            </a:pPr>
            <a:r>
              <a:rPr lang="en-US" sz="4234">
                <a:solidFill>
                  <a:srgbClr val="000000"/>
                </a:solidFill>
                <a:latin typeface="Playfair Display"/>
                <a:ea typeface="Playfair Display"/>
                <a:cs typeface="Playfair Display"/>
                <a:sym typeface="Playfair Display"/>
              </a:rPr>
              <a:t>Specials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DAG_hmW43_c</dc:identifier>
  <dcterms:modified xsi:type="dcterms:W3CDTF">2011-08-01T06:04:30Z</dcterms:modified>
  <cp:revision>1</cp:revision>
  <dc:title>Black and Gold Golf Tournament Magazine</dc:title>
</cp:coreProperties>
</file>